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6" r:id="rId5"/>
    <p:sldId id="485" r:id="rId6"/>
    <p:sldId id="486" r:id="rId7"/>
    <p:sldId id="260" r:id="rId8"/>
    <p:sldId id="261" r:id="rId9"/>
    <p:sldId id="262" r:id="rId10"/>
    <p:sldId id="263" r:id="rId11"/>
    <p:sldId id="264" r:id="rId12"/>
    <p:sldId id="265" r:id="rId13"/>
    <p:sldId id="267" r:id="rId14"/>
    <p:sldId id="493" r:id="rId15"/>
    <p:sldId id="495" r:id="rId16"/>
    <p:sldId id="492" r:id="rId17"/>
    <p:sldId id="494" r:id="rId18"/>
    <p:sldId id="496" r:id="rId19"/>
    <p:sldId id="487" r:id="rId20"/>
    <p:sldId id="497" r:id="rId21"/>
    <p:sldId id="488" r:id="rId22"/>
    <p:sldId id="489" r:id="rId23"/>
    <p:sldId id="490" r:id="rId24"/>
    <p:sldId id="491" r:id="rId25"/>
    <p:sldId id="498" r:id="rId26"/>
    <p:sldId id="269" r:id="rId27"/>
  </p:sldIdLst>
  <p:sldSz cx="18288000" cy="10287000"/>
  <p:notesSz cx="6858000" cy="9144000"/>
  <p:embeddedFontLst>
    <p:embeddedFont>
      <p:font typeface="Century Gothic" panose="020B0502020202020204" pitchFamily="34" charset="0"/>
      <p:regular r:id="rId28"/>
      <p:bold r:id="rId29"/>
      <p:italic r:id="rId30"/>
      <p:boldItalic r:id="rId31"/>
    </p:embeddedFont>
    <p:embeddedFont>
      <p:font typeface="DM Sans" pitchFamily="2" charset="0"/>
      <p:regular r:id="rId32"/>
      <p:bold r:id="rId33"/>
      <p:italic r:id="rId34"/>
      <p:boldItalic r:id="rId35"/>
    </p:embeddedFont>
    <p:embeddedFont>
      <p:font typeface="DM Sans Bold" charset="0"/>
      <p:regular r:id="rId36"/>
    </p:embeddedFont>
    <p:embeddedFont>
      <p:font typeface="Montserrat" panose="00000500000000000000" pitchFamily="2" charset="0"/>
      <p:regular r:id="rId37"/>
      <p:bold r:id="rId38"/>
      <p:italic r:id="rId39"/>
      <p:boldItalic r:id="rId40"/>
    </p:embeddedFont>
    <p:embeddedFont>
      <p:font typeface="Montserrat Bold" panose="00000800000000000000" charset="0"/>
      <p:regular r:id="rId41"/>
    </p:embeddedFont>
    <p:embeddedFont>
      <p:font typeface="Now Bold" panose="020B0604020202020204" charset="0"/>
      <p:regular r:id="rId42"/>
    </p:embeddedFont>
    <p:embeddedFont>
      <p:font typeface="Open Sans Bold" panose="020B0604020202020204" charset="0"/>
      <p:regular r:id="rId43"/>
    </p:embeddedFont>
    <p:embeddedFont>
      <p:font typeface="Pattanakarn Expanded" panose="020B0604020202020204" charset="-34"/>
      <p:regular r:id="rId44"/>
    </p:embeddedFont>
    <p:embeddedFont>
      <p:font typeface="Wingdings 3" panose="05040102010807070707" pitchFamily="18" charset="2"/>
      <p:regular r:id="rId4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72" y="8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026318" y="1028699"/>
            <a:ext cx="12001500" cy="4457702"/>
          </a:xfrm>
        </p:spPr>
        <p:txBody>
          <a:bodyPr anchor="b">
            <a:normAutofit/>
          </a:bodyPr>
          <a:lstStyle>
            <a:lvl1pPr algn="l">
              <a:defRPr sz="7200">
                <a:effectLst/>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026318" y="5765801"/>
            <a:ext cx="9601200" cy="2921000"/>
          </a:xfrm>
        </p:spPr>
        <p:txBody>
          <a:bodyPr anchor="t">
            <a:normAutofit/>
          </a:bodyPr>
          <a:lstStyle>
            <a:lvl1pPr marL="0" indent="0" algn="l">
              <a:buNone/>
              <a:defRPr sz="3150">
                <a:solidFill>
                  <a:schemeClr val="bg2">
                    <a:lumMod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cxnSp>
        <p:nvCxnSpPr>
          <p:cNvPr id="16" name="Straight Connector 15"/>
          <p:cNvCxnSpPr/>
          <p:nvPr/>
        </p:nvCxnSpPr>
        <p:spPr>
          <a:xfrm flipH="1">
            <a:off x="12342018" y="12701"/>
            <a:ext cx="5715000" cy="5715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9162256" y="137318"/>
            <a:ext cx="9120983" cy="912098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853738" y="342900"/>
            <a:ext cx="7429500" cy="7429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1003756" y="48418"/>
            <a:ext cx="7279484" cy="7279484"/>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11768140" y="914402"/>
            <a:ext cx="6515099" cy="65150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5133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824091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26317" y="3009900"/>
            <a:ext cx="12801602" cy="3422400"/>
          </a:xfrm>
        </p:spPr>
        <p:txBody>
          <a:bodyPr anchor="b">
            <a:normAutofit/>
          </a:bodyPr>
          <a:lstStyle>
            <a:lvl1pPr algn="l">
              <a:defRPr sz="5400" b="0" cap="all"/>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26320" y="6743700"/>
            <a:ext cx="12801600" cy="2247900"/>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002978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26317" y="1028701"/>
            <a:ext cx="7406483" cy="5422901"/>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8712200" y="1028702"/>
            <a:ext cx="7401719" cy="5422899"/>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860060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458121" y="1028700"/>
            <a:ext cx="6974681" cy="864393"/>
          </a:xfrm>
        </p:spPr>
        <p:txBody>
          <a:bodyPr anchor="b">
            <a:noAutofit/>
          </a:bodyPr>
          <a:lstStyle>
            <a:lvl1pPr marL="0" indent="0">
              <a:buNone/>
              <a:defRPr sz="42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MX"/>
              <a:t>Haga clic para modificar los estilos de texto del patrón</a:t>
            </a:r>
          </a:p>
        </p:txBody>
      </p:sp>
      <p:sp>
        <p:nvSpPr>
          <p:cNvPr id="4" name="Content Placeholder 3"/>
          <p:cNvSpPr>
            <a:spLocks noGrp="1"/>
          </p:cNvSpPr>
          <p:nvPr>
            <p:ph sz="half" idx="2"/>
          </p:nvPr>
        </p:nvSpPr>
        <p:spPr>
          <a:xfrm>
            <a:off x="1026317" y="1905794"/>
            <a:ext cx="7406483" cy="4545807"/>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9118599" y="1028700"/>
            <a:ext cx="6997701" cy="864393"/>
          </a:xfrm>
        </p:spPr>
        <p:txBody>
          <a:bodyPr anchor="b">
            <a:noAutofit/>
          </a:bodyPr>
          <a:lstStyle>
            <a:lvl1pPr marL="0" indent="0">
              <a:buNone/>
              <a:defRPr sz="42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MX"/>
              <a:t>Haga clic para modificar los estilos de texto del patrón</a:t>
            </a:r>
          </a:p>
        </p:txBody>
      </p:sp>
      <p:sp>
        <p:nvSpPr>
          <p:cNvPr id="6" name="Content Placeholder 5"/>
          <p:cNvSpPr>
            <a:spLocks noGrp="1"/>
          </p:cNvSpPr>
          <p:nvPr>
            <p:ph sz="quarter" idx="4"/>
          </p:nvPr>
        </p:nvSpPr>
        <p:spPr>
          <a:xfrm>
            <a:off x="8709818" y="1893093"/>
            <a:ext cx="7393782" cy="4545807"/>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539069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3/14/2025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78482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02844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627518" y="1028700"/>
            <a:ext cx="5486400" cy="2057400"/>
          </a:xfrm>
        </p:spPr>
        <p:txBody>
          <a:bodyPr anchor="b">
            <a:normAutofit/>
          </a:bodyPr>
          <a:lstStyle>
            <a:lvl1pPr algn="l">
              <a:defRPr sz="3600" b="0"/>
            </a:lvl1pPr>
          </a:lstStyle>
          <a:p>
            <a:r>
              <a:rPr lang="es-MX"/>
              <a:t>Haz clic para modificar el estilo de título del patrón</a:t>
            </a:r>
            <a:endParaRPr lang="en-US" dirty="0"/>
          </a:p>
        </p:txBody>
      </p:sp>
      <p:sp>
        <p:nvSpPr>
          <p:cNvPr id="3" name="Content Placeholder 2"/>
          <p:cNvSpPr>
            <a:spLocks noGrp="1"/>
          </p:cNvSpPr>
          <p:nvPr>
            <p:ph idx="1"/>
          </p:nvPr>
        </p:nvSpPr>
        <p:spPr>
          <a:xfrm>
            <a:off x="1026318" y="1028700"/>
            <a:ext cx="8915402" cy="7962900"/>
          </a:xfrm>
        </p:spPr>
        <p:txBody>
          <a:bodyPr anchor="ct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627518" y="3314699"/>
            <a:ext cx="5486400" cy="3136901"/>
          </a:xfrm>
        </p:spPr>
        <p:txBody>
          <a:bodyPr anchor="t">
            <a:normAutofit/>
          </a:bodyPr>
          <a:lstStyle>
            <a:lvl1pPr marL="0" indent="0">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pPr/>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155043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4218" y="2171700"/>
            <a:ext cx="9029700" cy="1714500"/>
          </a:xfrm>
        </p:spPr>
        <p:txBody>
          <a:bodyPr anchor="b">
            <a:normAutofit/>
          </a:bodyPr>
          <a:lstStyle>
            <a:lvl1pPr algn="l">
              <a:defRPr sz="4200" b="0"/>
            </a:lvl1pPr>
          </a:lstStyle>
          <a:p>
            <a:r>
              <a:rPr lang="es-MX"/>
              <a:t>Haz clic para modificar el estilo de título del patrón</a:t>
            </a:r>
            <a:endParaRPr lang="en-US" dirty="0"/>
          </a:p>
        </p:txBody>
      </p:sp>
      <p:sp>
        <p:nvSpPr>
          <p:cNvPr id="14" name="Picture Placeholder 2"/>
          <p:cNvSpPr>
            <a:spLocks noGrp="1" noChangeAspect="1"/>
          </p:cNvSpPr>
          <p:nvPr>
            <p:ph type="pic" idx="1"/>
          </p:nvPr>
        </p:nvSpPr>
        <p:spPr>
          <a:xfrm>
            <a:off x="1483518" y="1371600"/>
            <a:ext cx="4921461" cy="6858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7084218" y="4165600"/>
            <a:ext cx="9032082" cy="3073400"/>
          </a:xfrm>
        </p:spPr>
        <p:txBody>
          <a:bodyPr anchor="t">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pPr/>
              <a:t>3/14/2025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55630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17" name="Picture Placeholder 2"/>
          <p:cNvSpPr>
            <a:spLocks noGrp="1" noChangeAspect="1"/>
          </p:cNvSpPr>
          <p:nvPr>
            <p:ph type="pic" idx="13"/>
          </p:nvPr>
        </p:nvSpPr>
        <p:spPr>
          <a:xfrm>
            <a:off x="1028700" y="800100"/>
            <a:ext cx="16228218" cy="46863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s-MX"/>
              <a:t>Haz clic en el icono para agregar una imagen</a:t>
            </a:r>
            <a:endParaRPr lang="en-US" dirty="0"/>
          </a:p>
        </p:txBody>
      </p:sp>
      <p:sp>
        <p:nvSpPr>
          <p:cNvPr id="16" name="Text Placeholder 9"/>
          <p:cNvSpPr>
            <a:spLocks noGrp="1"/>
          </p:cNvSpPr>
          <p:nvPr>
            <p:ph type="body" sz="quarter" idx="14"/>
          </p:nvPr>
        </p:nvSpPr>
        <p:spPr>
          <a:xfrm>
            <a:off x="1371603" y="5765801"/>
            <a:ext cx="12456315" cy="685800"/>
          </a:xfrm>
        </p:spPr>
        <p:txBody>
          <a:bodyPr anchor="t">
            <a:normAutofit/>
          </a:bodyPr>
          <a:lstStyle>
            <a:lvl1pPr marL="0" indent="0">
              <a:buFontTx/>
              <a:buNone/>
              <a:defRPr sz="24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s-MX"/>
              <a:t>Haga clic para modificar los estilos de texto del patrón</a:t>
            </a:r>
          </a:p>
        </p:txBody>
      </p:sp>
      <p:sp>
        <p:nvSpPr>
          <p:cNvPr id="3" name="Date Placeholder 2"/>
          <p:cNvSpPr>
            <a:spLocks noGrp="1"/>
          </p:cNvSpPr>
          <p:nvPr>
            <p:ph type="dt" sz="half" idx="10"/>
          </p:nvPr>
        </p:nvSpPr>
        <p:spPr/>
        <p:txBody>
          <a:bodyPr/>
          <a:lstStyle/>
          <a:p>
            <a:fld id="{1D8BD707-D9CF-40AE-B4C6-C98DA3205C09}" type="datetimeFigureOut">
              <a:rPr lang="en-US" smtClean="0"/>
              <a:pPr/>
              <a:t>3/14/2025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957634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26320" y="1028700"/>
            <a:ext cx="15087600" cy="4114800"/>
          </a:xfrm>
        </p:spPr>
        <p:txBody>
          <a:bodyPr anchor="ctr">
            <a:normAutofit/>
          </a:bodyPr>
          <a:lstStyle>
            <a:lvl1pPr algn="l">
              <a:defRPr sz="4800" b="0" cap="all"/>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26318" y="6172200"/>
            <a:ext cx="12803982" cy="2819400"/>
          </a:xfrm>
        </p:spPr>
        <p:txBody>
          <a:bodyPr anchor="ctr">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87419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712117" y="1028700"/>
            <a:ext cx="13716002" cy="4114800"/>
          </a:xfrm>
        </p:spPr>
        <p:txBody>
          <a:bodyPr anchor="ctr">
            <a:normAutofit/>
          </a:bodyPr>
          <a:lstStyle>
            <a:lvl1pPr algn="l">
              <a:defRPr sz="4800" b="0" cap="all">
                <a:solidFill>
                  <a:schemeClr val="tx1"/>
                </a:solidFill>
              </a:defRPr>
            </a:lvl1pPr>
          </a:lstStyle>
          <a:p>
            <a:r>
              <a:rPr lang="es-MX"/>
              <a:t>Haz clic para modificar el estilo de título del patrón</a:t>
            </a:r>
            <a:endParaRPr lang="en-US" dirty="0"/>
          </a:p>
        </p:txBody>
      </p:sp>
      <p:sp>
        <p:nvSpPr>
          <p:cNvPr id="10" name="Text Placeholder 9"/>
          <p:cNvSpPr>
            <a:spLocks noGrp="1"/>
          </p:cNvSpPr>
          <p:nvPr>
            <p:ph type="body" sz="quarter" idx="13"/>
          </p:nvPr>
        </p:nvSpPr>
        <p:spPr>
          <a:xfrm>
            <a:off x="2169318" y="5143500"/>
            <a:ext cx="12801600" cy="571500"/>
          </a:xfrm>
        </p:spPr>
        <p:txBody>
          <a:bodyPr anchor="ctr"/>
          <a:lstStyle>
            <a:lvl1pPr marL="0" indent="0">
              <a:buFontTx/>
              <a:buNone/>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s-MX"/>
              <a:t>Haga clic para modificar los estilos de texto del patrón</a:t>
            </a:r>
          </a:p>
        </p:txBody>
      </p:sp>
      <p:sp>
        <p:nvSpPr>
          <p:cNvPr id="3" name="Text Placeholder 2"/>
          <p:cNvSpPr>
            <a:spLocks noGrp="1"/>
          </p:cNvSpPr>
          <p:nvPr>
            <p:ph type="body" idx="1"/>
          </p:nvPr>
        </p:nvSpPr>
        <p:spPr>
          <a:xfrm>
            <a:off x="1026320" y="6451601"/>
            <a:ext cx="12801600" cy="2527298"/>
          </a:xfrm>
        </p:spPr>
        <p:txBody>
          <a:bodyPr anchor="ctr">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
        <p:nvSpPr>
          <p:cNvPr id="14" name="TextBox 13"/>
          <p:cNvSpPr txBox="1"/>
          <p:nvPr/>
        </p:nvSpPr>
        <p:spPr>
          <a:xfrm>
            <a:off x="797718" y="1218333"/>
            <a:ext cx="914400" cy="877164"/>
          </a:xfrm>
          <a:prstGeom prst="rect">
            <a:avLst/>
          </a:prstGeom>
        </p:spPr>
        <p:txBody>
          <a:bodyPr vert="horz" lIns="137160" tIns="68580" rIns="137160" bIns="68580" rtlCol="0" anchor="ctr">
            <a:noAutofit/>
          </a:bodyPr>
          <a:lstStyle/>
          <a:p>
            <a:pPr lvl="0"/>
            <a:r>
              <a:rPr lang="en-US" sz="12000" dirty="0">
                <a:solidFill>
                  <a:schemeClr val="tx1"/>
                </a:solidFill>
                <a:effectLst/>
              </a:rPr>
              <a:t>“</a:t>
            </a:r>
          </a:p>
        </p:txBody>
      </p:sp>
      <p:sp>
        <p:nvSpPr>
          <p:cNvPr id="15" name="TextBox 14"/>
          <p:cNvSpPr txBox="1"/>
          <p:nvPr/>
        </p:nvSpPr>
        <p:spPr>
          <a:xfrm>
            <a:off x="15428118" y="4152902"/>
            <a:ext cx="914400" cy="877164"/>
          </a:xfrm>
          <a:prstGeom prst="rect">
            <a:avLst/>
          </a:prstGeom>
        </p:spPr>
        <p:txBody>
          <a:bodyPr vert="horz" lIns="137160" tIns="68580" rIns="137160" bIns="68580" rtlCol="0" anchor="ctr">
            <a:noAutofit/>
          </a:bodyPr>
          <a:lstStyle/>
          <a:p>
            <a:pPr lvl="0" algn="r"/>
            <a:r>
              <a:rPr lang="en-US" sz="12000" dirty="0">
                <a:solidFill>
                  <a:schemeClr val="tx1"/>
                </a:solidFill>
                <a:effectLst/>
              </a:rPr>
              <a:t>”</a:t>
            </a:r>
          </a:p>
        </p:txBody>
      </p:sp>
    </p:spTree>
    <p:extLst>
      <p:ext uri="{BB962C8B-B14F-4D97-AF65-F5344CB8AC3E}">
        <p14:creationId xmlns:p14="http://schemas.microsoft.com/office/powerpoint/2010/main" val="1433243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026318" y="5143500"/>
            <a:ext cx="12801600" cy="2546100"/>
          </a:xfrm>
        </p:spPr>
        <p:txBody>
          <a:bodyPr anchor="b">
            <a:normAutofit/>
          </a:bodyPr>
          <a:lstStyle>
            <a:lvl1pPr algn="l">
              <a:defRPr sz="4800" b="0" cap="all"/>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26317" y="7699472"/>
            <a:ext cx="12803985" cy="1290600"/>
          </a:xfrm>
        </p:spPr>
        <p:txBody>
          <a:bodyPr anchor="t">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11154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712120" y="1028700"/>
            <a:ext cx="13716000" cy="4114800"/>
          </a:xfrm>
        </p:spPr>
        <p:txBody>
          <a:bodyPr anchor="ctr">
            <a:normAutofit/>
          </a:bodyPr>
          <a:lstStyle>
            <a:lvl1pPr algn="l">
              <a:defRPr sz="4800" b="0" cap="all">
                <a:solidFill>
                  <a:schemeClr val="tx1"/>
                </a:solidFill>
              </a:defRPr>
            </a:lvl1pPr>
          </a:lstStyle>
          <a:p>
            <a:r>
              <a:rPr lang="es-MX"/>
              <a:t>Haz clic para modificar el estilo de título del patrón</a:t>
            </a:r>
            <a:endParaRPr lang="en-US" dirty="0"/>
          </a:p>
        </p:txBody>
      </p:sp>
      <p:sp>
        <p:nvSpPr>
          <p:cNvPr id="10" name="Text Placeholder 9"/>
          <p:cNvSpPr>
            <a:spLocks noGrp="1"/>
          </p:cNvSpPr>
          <p:nvPr>
            <p:ph type="body" sz="quarter" idx="13"/>
          </p:nvPr>
        </p:nvSpPr>
        <p:spPr>
          <a:xfrm>
            <a:off x="1026319" y="5892801"/>
            <a:ext cx="12801602" cy="1574799"/>
          </a:xfrm>
        </p:spPr>
        <p:txBody>
          <a:bodyPr vert="horz" lIns="91440" tIns="45720" rIns="91440" bIns="45720" rtlCol="0" anchor="b">
            <a:normAutofit/>
          </a:bodyPr>
          <a:lstStyle>
            <a:lvl1pPr>
              <a:buNone/>
              <a:defRPr lang="en-US" sz="3600" b="0" cap="all" dirty="0">
                <a:ln w="3175" cmpd="sng">
                  <a:noFill/>
                </a:ln>
                <a:solidFill>
                  <a:schemeClr val="tx1"/>
                </a:solidFill>
                <a:effectLst/>
              </a:defRPr>
            </a:lvl1pPr>
          </a:lstStyle>
          <a:p>
            <a:pPr marL="0" lvl="0">
              <a:spcBef>
                <a:spcPct val="0"/>
              </a:spcBef>
              <a:buNone/>
            </a:pPr>
            <a:r>
              <a:rPr lang="es-MX"/>
              <a:t>Haga clic para modificar los estilos de texto del patrón</a:t>
            </a:r>
          </a:p>
        </p:txBody>
      </p:sp>
      <p:sp>
        <p:nvSpPr>
          <p:cNvPr id="3" name="Text Placeholder 2"/>
          <p:cNvSpPr>
            <a:spLocks noGrp="1"/>
          </p:cNvSpPr>
          <p:nvPr>
            <p:ph type="body" idx="1"/>
          </p:nvPr>
        </p:nvSpPr>
        <p:spPr>
          <a:xfrm>
            <a:off x="1026317" y="7467600"/>
            <a:ext cx="12801602" cy="1524000"/>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
        <p:nvSpPr>
          <p:cNvPr id="11" name="TextBox 10"/>
          <p:cNvSpPr txBox="1"/>
          <p:nvPr/>
        </p:nvSpPr>
        <p:spPr>
          <a:xfrm>
            <a:off x="797718" y="1218333"/>
            <a:ext cx="914400" cy="877164"/>
          </a:xfrm>
          <a:prstGeom prst="rect">
            <a:avLst/>
          </a:prstGeom>
        </p:spPr>
        <p:txBody>
          <a:bodyPr vert="horz" lIns="137160" tIns="68580" rIns="137160" bIns="68580" rtlCol="0" anchor="ctr">
            <a:noAutofit/>
          </a:bodyPr>
          <a:lstStyle/>
          <a:p>
            <a:pPr lvl="0"/>
            <a:r>
              <a:rPr lang="en-US" sz="12000" dirty="0">
                <a:solidFill>
                  <a:schemeClr val="tx1"/>
                </a:solidFill>
                <a:effectLst/>
              </a:rPr>
              <a:t>“</a:t>
            </a:r>
          </a:p>
        </p:txBody>
      </p:sp>
      <p:sp>
        <p:nvSpPr>
          <p:cNvPr id="12" name="TextBox 11"/>
          <p:cNvSpPr txBox="1"/>
          <p:nvPr/>
        </p:nvSpPr>
        <p:spPr>
          <a:xfrm>
            <a:off x="15428118" y="4152902"/>
            <a:ext cx="914400" cy="877164"/>
          </a:xfrm>
          <a:prstGeom prst="rect">
            <a:avLst/>
          </a:prstGeom>
        </p:spPr>
        <p:txBody>
          <a:bodyPr vert="horz" lIns="137160" tIns="68580" rIns="137160" bIns="68580" rtlCol="0" anchor="ctr">
            <a:noAutofit/>
          </a:bodyPr>
          <a:lstStyle/>
          <a:p>
            <a:pPr lvl="0" algn="r"/>
            <a:r>
              <a:rPr lang="en-US" sz="12000" dirty="0">
                <a:solidFill>
                  <a:schemeClr val="tx1"/>
                </a:solidFill>
                <a:effectLst/>
              </a:rPr>
              <a:t>”</a:t>
            </a:r>
          </a:p>
        </p:txBody>
      </p:sp>
    </p:spTree>
    <p:extLst>
      <p:ext uri="{BB962C8B-B14F-4D97-AF65-F5344CB8AC3E}">
        <p14:creationId xmlns:p14="http://schemas.microsoft.com/office/powerpoint/2010/main" val="412600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026320" y="1028700"/>
            <a:ext cx="15087600" cy="4114800"/>
          </a:xfrm>
        </p:spPr>
        <p:txBody>
          <a:bodyPr vert="horz" lIns="91440" tIns="45720" rIns="91440" bIns="45720" rtlCol="0" anchor="ctr">
            <a:normAutofit/>
          </a:bodyPr>
          <a:lstStyle>
            <a:lvl1pPr>
              <a:defRPr lang="en-US" b="0" dirty="0"/>
            </a:lvl1pPr>
          </a:lstStyle>
          <a:p>
            <a:pPr marL="0" lvl="0"/>
            <a:r>
              <a:rPr lang="es-MX"/>
              <a:t>Haz clic para modificar el estilo de título del patrón</a:t>
            </a:r>
            <a:endParaRPr lang="en-US" dirty="0"/>
          </a:p>
        </p:txBody>
      </p:sp>
      <p:sp>
        <p:nvSpPr>
          <p:cNvPr id="10" name="Text Placeholder 9"/>
          <p:cNvSpPr>
            <a:spLocks noGrp="1"/>
          </p:cNvSpPr>
          <p:nvPr>
            <p:ph type="body" sz="quarter" idx="13"/>
          </p:nvPr>
        </p:nvSpPr>
        <p:spPr>
          <a:xfrm>
            <a:off x="1026318" y="5892801"/>
            <a:ext cx="12801600" cy="1257300"/>
          </a:xfrm>
        </p:spPr>
        <p:txBody>
          <a:bodyPr vert="horz" lIns="91440" tIns="45720" rIns="91440" bIns="45720" rtlCol="0" anchor="b">
            <a:normAutofit/>
          </a:bodyPr>
          <a:lstStyle>
            <a:lvl1pPr>
              <a:buNone/>
              <a:defRPr lang="en-US" sz="3600" b="0" cap="all" dirty="0">
                <a:ln w="3175" cmpd="sng">
                  <a:noFill/>
                </a:ln>
                <a:solidFill>
                  <a:schemeClr val="tx1"/>
                </a:solidFill>
                <a:effectLst/>
              </a:defRPr>
            </a:lvl1pPr>
          </a:lstStyle>
          <a:p>
            <a:pPr marL="0" lvl="0">
              <a:spcBef>
                <a:spcPct val="0"/>
              </a:spcBef>
              <a:buNone/>
            </a:pPr>
            <a:r>
              <a:rPr lang="es-MX"/>
              <a:t>Haga clic para modificar los estilos de texto del patrón</a:t>
            </a:r>
          </a:p>
        </p:txBody>
      </p:sp>
      <p:sp>
        <p:nvSpPr>
          <p:cNvPr id="3" name="Text Placeholder 2"/>
          <p:cNvSpPr>
            <a:spLocks noGrp="1"/>
          </p:cNvSpPr>
          <p:nvPr>
            <p:ph type="body" idx="1"/>
          </p:nvPr>
        </p:nvSpPr>
        <p:spPr>
          <a:xfrm>
            <a:off x="1026317" y="7150098"/>
            <a:ext cx="12801602" cy="1841501"/>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92700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162981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27818" y="1028700"/>
            <a:ext cx="3086100" cy="6858000"/>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28700" y="1028700"/>
            <a:ext cx="11734800" cy="7962900"/>
          </a:xfrm>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04531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13810454" y="4445000"/>
            <a:ext cx="4472787" cy="4813301"/>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1026318" y="6730998"/>
            <a:ext cx="12801600" cy="2260601"/>
          </a:xfrm>
          <a:prstGeom prst="rect">
            <a:avLst/>
          </a:prstGeom>
          <a:effectLst/>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26318" y="1028701"/>
            <a:ext cx="12801600" cy="5422901"/>
          </a:xfrm>
          <a:prstGeom prst="rect">
            <a:avLst/>
          </a:prstGeom>
        </p:spPr>
        <p:txBody>
          <a:bodyPr vert="horz" lIns="91440" tIns="45720" rIns="91440" bIns="45720" rtlCol="0" anchor="ct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4856618" y="9258301"/>
            <a:ext cx="2400300" cy="547688"/>
          </a:xfrm>
          <a:prstGeom prst="rect">
            <a:avLst/>
          </a:prstGeom>
        </p:spPr>
        <p:txBody>
          <a:bodyPr vert="horz" lIns="91440" tIns="45720" rIns="91440" bIns="45720" rtlCol="0" anchor="t"/>
          <a:lstStyle>
            <a:lvl1pPr algn="r">
              <a:defRPr sz="1500" b="0" i="0">
                <a:solidFill>
                  <a:schemeClr val="bg2">
                    <a:lumMod val="50000"/>
                  </a:schemeClr>
                </a:solidFill>
                <a:effectLst/>
                <a:latin typeface="+mn-lt"/>
              </a:defRPr>
            </a:lvl1pPr>
          </a:lstStyle>
          <a:p>
            <a:fld id="{1D8BD707-D9CF-40AE-B4C6-C98DA3205C09}" type="datetimeFigureOut">
              <a:rPr lang="en-US" smtClean="0"/>
              <a:pPr/>
              <a:t>3/14/2025</a:t>
            </a:fld>
            <a:endParaRPr lang="en-US"/>
          </a:p>
        </p:txBody>
      </p:sp>
      <p:sp>
        <p:nvSpPr>
          <p:cNvPr id="5" name="Footer Placeholder 4"/>
          <p:cNvSpPr>
            <a:spLocks noGrp="1"/>
          </p:cNvSpPr>
          <p:nvPr>
            <p:ph type="ftr" sz="quarter" idx="3"/>
          </p:nvPr>
        </p:nvSpPr>
        <p:spPr>
          <a:xfrm>
            <a:off x="1026318" y="9258301"/>
            <a:ext cx="11315700" cy="547688"/>
          </a:xfrm>
          <a:prstGeom prst="rect">
            <a:avLst/>
          </a:prstGeom>
        </p:spPr>
        <p:txBody>
          <a:bodyPr vert="horz" lIns="91440" tIns="45720" rIns="91440" bIns="45720" rtlCol="0" anchor="t"/>
          <a:lstStyle>
            <a:lvl1pPr algn="l">
              <a:defRPr sz="15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5544801" y="8367713"/>
            <a:ext cx="1713368" cy="1004888"/>
          </a:xfrm>
          <a:prstGeom prst="rect">
            <a:avLst/>
          </a:prstGeom>
        </p:spPr>
        <p:txBody>
          <a:bodyPr vert="horz" lIns="91440" tIns="45720" rIns="91440" bIns="45720" rtlCol="0" anchor="b"/>
          <a:lstStyle>
            <a:lvl1pPr algn="r">
              <a:defRPr sz="4800" b="0" i="0">
                <a:solidFill>
                  <a:schemeClr val="bg2">
                    <a:lumMod val="50000"/>
                  </a:schemeClr>
                </a:solidFill>
                <a:effectLst/>
                <a:latin typeface="+mn-lt"/>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38270126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spcBef>
          <a:spcPct val="0"/>
        </a:spcBef>
        <a:buNone/>
        <a:defRPr sz="54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286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3000" kern="1200" cap="none">
          <a:solidFill>
            <a:schemeClr val="bg2">
              <a:lumMod val="75000"/>
            </a:schemeClr>
          </a:solidFill>
          <a:effectLst/>
          <a:latin typeface="+mn-lt"/>
          <a:ea typeface="+mn-ea"/>
          <a:cs typeface="+mn-cs"/>
        </a:defRPr>
      </a:lvl1pPr>
      <a:lvl2pPr marL="11144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2700" kern="1200" cap="none">
          <a:solidFill>
            <a:schemeClr val="bg2">
              <a:lumMod val="75000"/>
            </a:schemeClr>
          </a:solidFill>
          <a:effectLst/>
          <a:latin typeface="+mn-lt"/>
          <a:ea typeface="+mn-ea"/>
          <a:cs typeface="+mn-cs"/>
        </a:defRPr>
      </a:lvl2pPr>
      <a:lvl3pPr marL="18002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2400" kern="1200" cap="none">
          <a:solidFill>
            <a:schemeClr val="bg2">
              <a:lumMod val="75000"/>
            </a:schemeClr>
          </a:solidFill>
          <a:effectLst/>
          <a:latin typeface="+mn-lt"/>
          <a:ea typeface="+mn-ea"/>
          <a:cs typeface="+mn-cs"/>
        </a:defRPr>
      </a:lvl3pPr>
      <a:lvl4pPr marL="2314575" indent="-257175"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4pPr>
      <a:lvl5pPr marL="3000375" indent="-257175"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5pPr>
      <a:lvl6pPr marL="37719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6pPr>
      <a:lvl7pPr marL="44577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7pPr>
      <a:lvl8pPr marL="51435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8pPr>
      <a:lvl9pPr marL="58293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sv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sv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7.svg"/><Relationship Id="rId7"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7.svg"/><Relationship Id="rId7" Type="http://schemas.openxmlformats.org/officeDocument/2006/relationships/image" Target="../media/image15.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38.sv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1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g"/></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image" Target="../media/image54.jpg"/></Relationships>
</file>

<file path=ppt/slides/_rels/slide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15.sv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4.png"/><Relationship Id="rId5" Type="http://schemas.openxmlformats.org/officeDocument/2006/relationships/image" Target="../media/image62.png"/><Relationship Id="rId10" Type="http://schemas.openxmlformats.org/officeDocument/2006/relationships/image" Target="../media/image7.svg"/><Relationship Id="rId4" Type="http://schemas.openxmlformats.org/officeDocument/2006/relationships/image" Target="../media/image61.sv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1132C">
                <a:alpha val="100000"/>
              </a:srgbClr>
            </a:gs>
            <a:gs pos="100000">
              <a:srgbClr val="03205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10197391" y="971610"/>
            <a:ext cx="8343779" cy="8343779"/>
          </a:xfrm>
          <a:custGeom>
            <a:avLst/>
            <a:gdLst/>
            <a:ahLst/>
            <a:cxnLst/>
            <a:rect l="l" t="t" r="r" b="b"/>
            <a:pathLst>
              <a:path w="8343779" h="8343779">
                <a:moveTo>
                  <a:pt x="0" y="0"/>
                </a:moveTo>
                <a:lnTo>
                  <a:pt x="8343779" y="0"/>
                </a:lnTo>
                <a:lnTo>
                  <a:pt x="8343779" y="8343780"/>
                </a:lnTo>
                <a:lnTo>
                  <a:pt x="0" y="834378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p>
        </p:txBody>
      </p:sp>
      <p:sp>
        <p:nvSpPr>
          <p:cNvPr id="3" name="Freeform 3"/>
          <p:cNvSpPr/>
          <p:nvPr/>
        </p:nvSpPr>
        <p:spPr>
          <a:xfrm>
            <a:off x="10491278" y="1265498"/>
            <a:ext cx="7756004" cy="7756004"/>
          </a:xfrm>
          <a:custGeom>
            <a:avLst/>
            <a:gdLst/>
            <a:ahLst/>
            <a:cxnLst/>
            <a:rect l="l" t="t" r="r" b="b"/>
            <a:pathLst>
              <a:path w="7756004" h="7756004">
                <a:moveTo>
                  <a:pt x="0" y="0"/>
                </a:moveTo>
                <a:lnTo>
                  <a:pt x="7756004" y="0"/>
                </a:lnTo>
                <a:lnTo>
                  <a:pt x="7756004" y="7756004"/>
                </a:lnTo>
                <a:lnTo>
                  <a:pt x="0" y="775600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419"/>
          </a:p>
        </p:txBody>
      </p:sp>
      <p:sp>
        <p:nvSpPr>
          <p:cNvPr id="4" name="TextBox 4"/>
          <p:cNvSpPr txBox="1"/>
          <p:nvPr/>
        </p:nvSpPr>
        <p:spPr>
          <a:xfrm>
            <a:off x="1002552" y="3619500"/>
            <a:ext cx="9075144" cy="2005036"/>
          </a:xfrm>
          <a:prstGeom prst="rect">
            <a:avLst/>
          </a:prstGeom>
        </p:spPr>
        <p:txBody>
          <a:bodyPr wrap="square" lIns="0" tIns="0" rIns="0" bIns="0" rtlCol="0" anchor="t">
            <a:spAutoFit/>
          </a:bodyPr>
          <a:lstStyle/>
          <a:p>
            <a:pPr algn="l">
              <a:lnSpc>
                <a:spcPts val="7695"/>
              </a:lnSpc>
            </a:pPr>
            <a:r>
              <a:rPr lang="en-US" sz="7200" dirty="0" err="1">
                <a:solidFill>
                  <a:srgbClr val="FFFFFF"/>
                </a:solidFill>
                <a:latin typeface="Pattanakarn Expanded"/>
                <a:ea typeface="Pattanakarn Expanded"/>
                <a:cs typeface="Pattanakarn Expanded"/>
                <a:sym typeface="Pattanakarn Expanded"/>
              </a:rPr>
              <a:t>Violencia</a:t>
            </a:r>
            <a:r>
              <a:rPr lang="en-US" sz="7200" dirty="0">
                <a:solidFill>
                  <a:srgbClr val="FFFFFF"/>
                </a:solidFill>
                <a:latin typeface="Pattanakarn Expanded"/>
                <a:ea typeface="Pattanakarn Expanded"/>
                <a:cs typeface="Pattanakarn Expanded"/>
                <a:sym typeface="Pattanakarn Expanded"/>
              </a:rPr>
              <a:t> digital en </a:t>
            </a:r>
            <a:r>
              <a:rPr lang="en-US" sz="7200" dirty="0" err="1">
                <a:solidFill>
                  <a:srgbClr val="FFFFFF"/>
                </a:solidFill>
                <a:latin typeface="Pattanakarn Expanded"/>
                <a:ea typeface="Pattanakarn Expanded"/>
                <a:cs typeface="Pattanakarn Expanded"/>
                <a:sym typeface="Pattanakarn Expanded"/>
              </a:rPr>
              <a:t>razón</a:t>
            </a:r>
            <a:r>
              <a:rPr lang="en-US" sz="7200" dirty="0">
                <a:solidFill>
                  <a:srgbClr val="FFFFFF"/>
                </a:solidFill>
                <a:latin typeface="Pattanakarn Expanded"/>
                <a:ea typeface="Pattanakarn Expanded"/>
                <a:cs typeface="Pattanakarn Expanded"/>
                <a:sym typeface="Pattanakarn Expanded"/>
              </a:rPr>
              <a:t> de </a:t>
            </a:r>
            <a:r>
              <a:rPr lang="en-US" sz="7200" dirty="0" err="1">
                <a:solidFill>
                  <a:srgbClr val="FFFFFF"/>
                </a:solidFill>
                <a:latin typeface="Pattanakarn Expanded"/>
                <a:ea typeface="Pattanakarn Expanded"/>
                <a:cs typeface="Pattanakarn Expanded"/>
                <a:sym typeface="Pattanakarn Expanded"/>
              </a:rPr>
              <a:t>género</a:t>
            </a:r>
            <a:endParaRPr lang="en-US" sz="7200" dirty="0">
              <a:solidFill>
                <a:srgbClr val="FFFFFF"/>
              </a:solidFill>
              <a:latin typeface="Pattanakarn Expanded"/>
              <a:ea typeface="Pattanakarn Expanded"/>
              <a:cs typeface="Pattanakarn Expanded"/>
              <a:sym typeface="Pattanakarn Expanded"/>
            </a:endParaRPr>
          </a:p>
        </p:txBody>
      </p:sp>
      <p:sp>
        <p:nvSpPr>
          <p:cNvPr id="5" name="Freeform 5"/>
          <p:cNvSpPr/>
          <p:nvPr/>
        </p:nvSpPr>
        <p:spPr>
          <a:xfrm flipH="1">
            <a:off x="9763863" y="1762863"/>
            <a:ext cx="8524137" cy="8524137"/>
          </a:xfrm>
          <a:custGeom>
            <a:avLst/>
            <a:gdLst/>
            <a:ahLst/>
            <a:cxnLst/>
            <a:rect l="l" t="t" r="r" b="b"/>
            <a:pathLst>
              <a:path w="8524137" h="8524137">
                <a:moveTo>
                  <a:pt x="8524137" y="0"/>
                </a:moveTo>
                <a:lnTo>
                  <a:pt x="0" y="0"/>
                </a:lnTo>
                <a:lnTo>
                  <a:pt x="0" y="8524137"/>
                </a:lnTo>
                <a:lnTo>
                  <a:pt x="8524137" y="8524137"/>
                </a:lnTo>
                <a:lnTo>
                  <a:pt x="8524137" y="0"/>
                </a:lnTo>
                <a:close/>
              </a:path>
            </a:pathLst>
          </a:custGeom>
          <a:blipFill>
            <a:blip r:embed="rId6"/>
            <a:stretch>
              <a:fillRect/>
            </a:stretch>
          </a:blipFill>
        </p:spPr>
        <p:txBody>
          <a:bodyPr/>
          <a:lstStyle/>
          <a:p>
            <a:endParaRPr lang="es-419"/>
          </a:p>
        </p:txBody>
      </p:sp>
      <p:sp>
        <p:nvSpPr>
          <p:cNvPr id="6" name="Freeform 6"/>
          <p:cNvSpPr/>
          <p:nvPr/>
        </p:nvSpPr>
        <p:spPr>
          <a:xfrm>
            <a:off x="-1837609" y="-1515749"/>
            <a:ext cx="3287073" cy="3287073"/>
          </a:xfrm>
          <a:custGeom>
            <a:avLst/>
            <a:gdLst/>
            <a:ahLst/>
            <a:cxnLst/>
            <a:rect l="l" t="t" r="r" b="b"/>
            <a:pathLst>
              <a:path w="3287073" h="3287073">
                <a:moveTo>
                  <a:pt x="0" y="0"/>
                </a:moveTo>
                <a:lnTo>
                  <a:pt x="3287073" y="0"/>
                </a:lnTo>
                <a:lnTo>
                  <a:pt x="3287073" y="3287072"/>
                </a:lnTo>
                <a:lnTo>
                  <a:pt x="0" y="3287072"/>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s-419"/>
          </a:p>
        </p:txBody>
      </p:sp>
      <p:sp>
        <p:nvSpPr>
          <p:cNvPr id="8" name="Freeform 8"/>
          <p:cNvSpPr/>
          <p:nvPr/>
        </p:nvSpPr>
        <p:spPr>
          <a:xfrm>
            <a:off x="8842793" y="707894"/>
            <a:ext cx="1115208" cy="1115208"/>
          </a:xfrm>
          <a:custGeom>
            <a:avLst/>
            <a:gdLst/>
            <a:ahLst/>
            <a:cxnLst/>
            <a:rect l="l" t="t" r="r" b="b"/>
            <a:pathLst>
              <a:path w="1115208" h="1115208">
                <a:moveTo>
                  <a:pt x="0" y="0"/>
                </a:moveTo>
                <a:lnTo>
                  <a:pt x="1115208" y="0"/>
                </a:lnTo>
                <a:lnTo>
                  <a:pt x="1115208" y="1115208"/>
                </a:lnTo>
                <a:lnTo>
                  <a:pt x="0" y="1115208"/>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s-419"/>
          </a:p>
        </p:txBody>
      </p:sp>
      <p:sp>
        <p:nvSpPr>
          <p:cNvPr id="9" name="Freeform 9"/>
          <p:cNvSpPr/>
          <p:nvPr/>
        </p:nvSpPr>
        <p:spPr>
          <a:xfrm>
            <a:off x="-1135570" y="8662328"/>
            <a:ext cx="2949126" cy="2949126"/>
          </a:xfrm>
          <a:custGeom>
            <a:avLst/>
            <a:gdLst/>
            <a:ahLst/>
            <a:cxnLst/>
            <a:rect l="l" t="t" r="r" b="b"/>
            <a:pathLst>
              <a:path w="2949126" h="2949126">
                <a:moveTo>
                  <a:pt x="0" y="0"/>
                </a:moveTo>
                <a:lnTo>
                  <a:pt x="2949126" y="0"/>
                </a:lnTo>
                <a:lnTo>
                  <a:pt x="2949126" y="2949126"/>
                </a:lnTo>
                <a:lnTo>
                  <a:pt x="0" y="294912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419"/>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2203823" y="3177691"/>
            <a:ext cx="6627871" cy="5504065"/>
            <a:chOff x="0" y="0"/>
            <a:chExt cx="1665833" cy="1383379"/>
          </a:xfrm>
        </p:grpSpPr>
        <p:sp>
          <p:nvSpPr>
            <p:cNvPr id="3" name="Freeform 3"/>
            <p:cNvSpPr/>
            <p:nvPr/>
          </p:nvSpPr>
          <p:spPr>
            <a:xfrm>
              <a:off x="0" y="0"/>
              <a:ext cx="1665833" cy="1383379"/>
            </a:xfrm>
            <a:custGeom>
              <a:avLst/>
              <a:gdLst/>
              <a:ahLst/>
              <a:cxnLst/>
              <a:rect l="l" t="t" r="r" b="b"/>
              <a:pathLst>
                <a:path w="1665833" h="1383379">
                  <a:moveTo>
                    <a:pt x="4672" y="0"/>
                  </a:moveTo>
                  <a:lnTo>
                    <a:pt x="1661161" y="0"/>
                  </a:lnTo>
                  <a:cubicBezTo>
                    <a:pt x="1663741" y="0"/>
                    <a:pt x="1665833" y="2092"/>
                    <a:pt x="1665833" y="4672"/>
                  </a:cubicBezTo>
                  <a:lnTo>
                    <a:pt x="1665833" y="1378706"/>
                  </a:lnTo>
                  <a:cubicBezTo>
                    <a:pt x="1665833" y="1381287"/>
                    <a:pt x="1663741" y="1383379"/>
                    <a:pt x="1661161" y="1383379"/>
                  </a:cubicBezTo>
                  <a:lnTo>
                    <a:pt x="4672" y="1383379"/>
                  </a:lnTo>
                  <a:cubicBezTo>
                    <a:pt x="2092" y="1383379"/>
                    <a:pt x="0" y="1381287"/>
                    <a:pt x="0" y="1378706"/>
                  </a:cubicBezTo>
                  <a:lnTo>
                    <a:pt x="0" y="4672"/>
                  </a:lnTo>
                  <a:cubicBezTo>
                    <a:pt x="0" y="2092"/>
                    <a:pt x="2092" y="0"/>
                    <a:pt x="4672" y="0"/>
                  </a:cubicBezTo>
                  <a:close/>
                </a:path>
              </a:pathLst>
            </a:custGeom>
            <a:solidFill>
              <a:srgbClr val="000000">
                <a:alpha val="0"/>
              </a:srgbClr>
            </a:solidFill>
            <a:ln w="19050" cap="sq">
              <a:solidFill>
                <a:srgbClr val="FFFFFF"/>
              </a:solidFill>
              <a:prstDash val="solid"/>
              <a:miter/>
            </a:ln>
          </p:spPr>
          <p:txBody>
            <a:bodyPr/>
            <a:lstStyle/>
            <a:p>
              <a:endParaRPr lang="es-419"/>
            </a:p>
          </p:txBody>
        </p:sp>
        <p:sp>
          <p:nvSpPr>
            <p:cNvPr id="4" name="TextBox 4"/>
            <p:cNvSpPr txBox="1"/>
            <p:nvPr/>
          </p:nvSpPr>
          <p:spPr>
            <a:xfrm>
              <a:off x="0" y="-95250"/>
              <a:ext cx="1665833" cy="1478629"/>
            </a:xfrm>
            <a:prstGeom prst="rect">
              <a:avLst/>
            </a:prstGeom>
          </p:spPr>
          <p:txBody>
            <a:bodyPr lIns="50800" tIns="50800" rIns="50800" bIns="50800" rtlCol="0" anchor="ctr"/>
            <a:lstStyle/>
            <a:p>
              <a:pPr marL="0" lvl="0" indent="0" algn="l">
                <a:lnSpc>
                  <a:spcPts val="2898"/>
                </a:lnSpc>
                <a:spcBef>
                  <a:spcPct val="0"/>
                </a:spcBef>
              </a:pPr>
              <a:endParaRPr/>
            </a:p>
          </p:txBody>
        </p:sp>
      </p:grpSp>
      <p:grpSp>
        <p:nvGrpSpPr>
          <p:cNvPr id="5" name="Group 5"/>
          <p:cNvGrpSpPr/>
          <p:nvPr/>
        </p:nvGrpSpPr>
        <p:grpSpPr>
          <a:xfrm>
            <a:off x="1836788" y="3520035"/>
            <a:ext cx="972394" cy="4799744"/>
            <a:chOff x="0" y="0"/>
            <a:chExt cx="205815" cy="1015904"/>
          </a:xfrm>
        </p:grpSpPr>
        <p:sp>
          <p:nvSpPr>
            <p:cNvPr id="6" name="Freeform 6"/>
            <p:cNvSpPr/>
            <p:nvPr/>
          </p:nvSpPr>
          <p:spPr>
            <a:xfrm>
              <a:off x="0" y="0"/>
              <a:ext cx="205815" cy="1015904"/>
            </a:xfrm>
            <a:custGeom>
              <a:avLst/>
              <a:gdLst/>
              <a:ahLst/>
              <a:cxnLst/>
              <a:rect l="l" t="t" r="r" b="b"/>
              <a:pathLst>
                <a:path w="205815" h="1015904">
                  <a:moveTo>
                    <a:pt x="0" y="0"/>
                  </a:moveTo>
                  <a:lnTo>
                    <a:pt x="205815" y="0"/>
                  </a:lnTo>
                  <a:lnTo>
                    <a:pt x="205815" y="1015904"/>
                  </a:lnTo>
                  <a:lnTo>
                    <a:pt x="0" y="1015904"/>
                  </a:lnTo>
                  <a:close/>
                </a:path>
              </a:pathLst>
            </a:custGeom>
            <a:gradFill rotWithShape="1">
              <a:gsLst>
                <a:gs pos="0">
                  <a:srgbClr val="00F6B7">
                    <a:alpha val="100000"/>
                  </a:srgbClr>
                </a:gs>
                <a:gs pos="100000">
                  <a:srgbClr val="057FC0">
                    <a:alpha val="100000"/>
                  </a:srgbClr>
                </a:gs>
              </a:gsLst>
              <a:lin ang="5400000"/>
            </a:gradFill>
            <a:ln cap="sq">
              <a:noFill/>
              <a:prstDash val="solid"/>
              <a:miter/>
            </a:ln>
          </p:spPr>
          <p:txBody>
            <a:bodyPr/>
            <a:lstStyle/>
            <a:p>
              <a:endParaRPr lang="es-419"/>
            </a:p>
          </p:txBody>
        </p:sp>
        <p:sp>
          <p:nvSpPr>
            <p:cNvPr id="7" name="TextBox 7"/>
            <p:cNvSpPr txBox="1"/>
            <p:nvPr/>
          </p:nvSpPr>
          <p:spPr>
            <a:xfrm>
              <a:off x="0" y="-95250"/>
              <a:ext cx="205815" cy="1111154"/>
            </a:xfrm>
            <a:prstGeom prst="rect">
              <a:avLst/>
            </a:prstGeom>
          </p:spPr>
          <p:txBody>
            <a:bodyPr lIns="50800" tIns="50800" rIns="50800" bIns="50800" rtlCol="0" anchor="ctr"/>
            <a:lstStyle/>
            <a:p>
              <a:pPr marL="0" lvl="0" indent="0" algn="l">
                <a:lnSpc>
                  <a:spcPts val="2898"/>
                </a:lnSpc>
                <a:spcBef>
                  <a:spcPct val="0"/>
                </a:spcBef>
              </a:pPr>
              <a:endParaRPr/>
            </a:p>
          </p:txBody>
        </p:sp>
      </p:grpSp>
      <p:sp>
        <p:nvSpPr>
          <p:cNvPr id="8" name="Freeform 8"/>
          <p:cNvSpPr/>
          <p:nvPr/>
        </p:nvSpPr>
        <p:spPr>
          <a:xfrm>
            <a:off x="9365094" y="-2154203"/>
            <a:ext cx="11067763" cy="11067763"/>
          </a:xfrm>
          <a:custGeom>
            <a:avLst/>
            <a:gdLst/>
            <a:ahLst/>
            <a:cxnLst/>
            <a:rect l="l" t="t" r="r" b="b"/>
            <a:pathLst>
              <a:path w="11067763" h="11067763">
                <a:moveTo>
                  <a:pt x="0" y="0"/>
                </a:moveTo>
                <a:lnTo>
                  <a:pt x="11067763" y="0"/>
                </a:lnTo>
                <a:lnTo>
                  <a:pt x="11067763" y="11067763"/>
                </a:lnTo>
                <a:lnTo>
                  <a:pt x="0" y="11067763"/>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p>
        </p:txBody>
      </p:sp>
      <p:grpSp>
        <p:nvGrpSpPr>
          <p:cNvPr id="9" name="Group 9"/>
          <p:cNvGrpSpPr/>
          <p:nvPr/>
        </p:nvGrpSpPr>
        <p:grpSpPr>
          <a:xfrm>
            <a:off x="9657953" y="-2257625"/>
            <a:ext cx="10577404" cy="1057740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txBody>
            <a:bodyPr/>
            <a:lstStyle/>
            <a:p>
              <a:endParaRPr lang="es-419"/>
            </a:p>
          </p:txBody>
        </p:sp>
      </p:grpSp>
      <p:sp>
        <p:nvSpPr>
          <p:cNvPr id="11" name="TextBox 11"/>
          <p:cNvSpPr txBox="1"/>
          <p:nvPr/>
        </p:nvSpPr>
        <p:spPr>
          <a:xfrm>
            <a:off x="1836788" y="1938067"/>
            <a:ext cx="4326149" cy="1036595"/>
          </a:xfrm>
          <a:prstGeom prst="rect">
            <a:avLst/>
          </a:prstGeom>
        </p:spPr>
        <p:txBody>
          <a:bodyPr lIns="0" tIns="0" rIns="0" bIns="0" rtlCol="0" anchor="t">
            <a:spAutoFit/>
          </a:bodyPr>
          <a:lstStyle/>
          <a:p>
            <a:pPr marL="0" lvl="0" indent="0" algn="l">
              <a:lnSpc>
                <a:spcPts val="8407"/>
              </a:lnSpc>
              <a:spcBef>
                <a:spcPct val="0"/>
              </a:spcBef>
            </a:pPr>
            <a:r>
              <a:rPr lang="en-US" sz="6005">
                <a:solidFill>
                  <a:srgbClr val="01E8B9"/>
                </a:solidFill>
                <a:latin typeface="Pattanakarn Expanded"/>
                <a:ea typeface="Pattanakarn Expanded"/>
                <a:cs typeface="Pattanakarn Expanded"/>
                <a:sym typeface="Pattanakarn Expanded"/>
              </a:rPr>
              <a:t>C</a:t>
            </a:r>
            <a:r>
              <a:rPr lang="en-US" sz="6005" u="none" strike="noStrike">
                <a:solidFill>
                  <a:srgbClr val="01E8B9"/>
                </a:solidFill>
                <a:latin typeface="Pattanakarn Expanded"/>
                <a:ea typeface="Pattanakarn Expanded"/>
                <a:cs typeface="Pattanakarn Expanded"/>
                <a:sym typeface="Pattanakarn Expanded"/>
              </a:rPr>
              <a:t>ontenido</a:t>
            </a:r>
          </a:p>
        </p:txBody>
      </p:sp>
      <p:sp>
        <p:nvSpPr>
          <p:cNvPr id="12" name="TextBox 12"/>
          <p:cNvSpPr txBox="1"/>
          <p:nvPr/>
        </p:nvSpPr>
        <p:spPr>
          <a:xfrm>
            <a:off x="1773489" y="1249735"/>
            <a:ext cx="3442987" cy="812158"/>
          </a:xfrm>
          <a:prstGeom prst="rect">
            <a:avLst/>
          </a:prstGeom>
        </p:spPr>
        <p:txBody>
          <a:bodyPr lIns="0" tIns="0" rIns="0" bIns="0" rtlCol="0" anchor="t">
            <a:spAutoFit/>
          </a:bodyPr>
          <a:lstStyle/>
          <a:p>
            <a:pPr marL="0" lvl="0" indent="0" algn="l">
              <a:lnSpc>
                <a:spcPts val="6691"/>
              </a:lnSpc>
              <a:spcBef>
                <a:spcPct val="0"/>
              </a:spcBef>
            </a:pPr>
            <a:r>
              <a:rPr lang="en-US" sz="4779">
                <a:solidFill>
                  <a:srgbClr val="FFFFFF"/>
                </a:solidFill>
                <a:latin typeface="Pattanakarn Expanded"/>
                <a:ea typeface="Pattanakarn Expanded"/>
                <a:cs typeface="Pattanakarn Expanded"/>
                <a:sym typeface="Pattanakarn Expanded"/>
              </a:rPr>
              <a:t>Tabla de</a:t>
            </a:r>
          </a:p>
        </p:txBody>
      </p:sp>
      <p:sp>
        <p:nvSpPr>
          <p:cNvPr id="13" name="TextBox 13"/>
          <p:cNvSpPr txBox="1"/>
          <p:nvPr/>
        </p:nvSpPr>
        <p:spPr>
          <a:xfrm>
            <a:off x="3276600" y="3558015"/>
            <a:ext cx="5410200" cy="5025350"/>
          </a:xfrm>
          <a:prstGeom prst="rect">
            <a:avLst/>
          </a:prstGeom>
        </p:spPr>
        <p:txBody>
          <a:bodyPr wrap="square" lIns="0" tIns="0" rIns="0" bIns="0" rtlCol="0" anchor="t">
            <a:spAutoFit/>
          </a:bodyPr>
          <a:lstStyle/>
          <a:p>
            <a:pPr algn="l">
              <a:lnSpc>
                <a:spcPts val="3606"/>
              </a:lnSpc>
            </a:pPr>
            <a:r>
              <a:rPr lang="en-US" sz="1970" spc="19" dirty="0" err="1">
                <a:solidFill>
                  <a:srgbClr val="FFFFFF"/>
                </a:solidFill>
                <a:latin typeface="Montserrat"/>
                <a:ea typeface="Montserrat"/>
                <a:cs typeface="Montserrat"/>
                <a:sym typeface="Montserrat"/>
              </a:rPr>
              <a:t>Introducción</a:t>
            </a:r>
            <a:r>
              <a:rPr lang="en-US" sz="1970" spc="19" dirty="0">
                <a:solidFill>
                  <a:srgbClr val="FFFFFF"/>
                </a:solidFill>
                <a:latin typeface="Montserrat"/>
                <a:ea typeface="Montserrat"/>
                <a:cs typeface="Montserrat"/>
                <a:sym typeface="Montserrat"/>
              </a:rPr>
              <a:t> </a:t>
            </a:r>
          </a:p>
          <a:p>
            <a:pPr algn="l">
              <a:lnSpc>
                <a:spcPts val="3606"/>
              </a:lnSpc>
            </a:pPr>
            <a:r>
              <a:rPr lang="en-US" sz="1970" spc="19" dirty="0" err="1">
                <a:solidFill>
                  <a:srgbClr val="FFFFFF"/>
                </a:solidFill>
                <a:latin typeface="Montserrat"/>
                <a:ea typeface="Montserrat"/>
                <a:cs typeface="Montserrat"/>
                <a:sym typeface="Montserrat"/>
              </a:rPr>
              <a:t>Cifras</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sobre</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violencia</a:t>
            </a:r>
            <a:r>
              <a:rPr lang="en-US" sz="1970" spc="19" dirty="0">
                <a:solidFill>
                  <a:srgbClr val="FFFFFF"/>
                </a:solidFill>
                <a:latin typeface="Montserrat"/>
                <a:ea typeface="Montserrat"/>
                <a:cs typeface="Montserrat"/>
                <a:sym typeface="Montserrat"/>
              </a:rPr>
              <a:t> digital</a:t>
            </a:r>
          </a:p>
          <a:p>
            <a:pPr algn="l">
              <a:lnSpc>
                <a:spcPts val="3606"/>
              </a:lnSpc>
            </a:pPr>
            <a:r>
              <a:rPr lang="en-US" sz="1970" spc="19" dirty="0" err="1">
                <a:solidFill>
                  <a:srgbClr val="FFFFFF"/>
                </a:solidFill>
                <a:latin typeface="Montserrat"/>
                <a:ea typeface="Montserrat"/>
                <a:cs typeface="Montserrat"/>
                <a:sym typeface="Montserrat"/>
              </a:rPr>
              <a:t>Conceptos</a:t>
            </a:r>
            <a:endParaRPr lang="en-US" sz="1970" spc="19" dirty="0">
              <a:solidFill>
                <a:srgbClr val="FFFFFF"/>
              </a:solidFill>
              <a:latin typeface="Montserrat"/>
              <a:ea typeface="Montserrat"/>
              <a:cs typeface="Montserrat"/>
              <a:sym typeface="Montserrat"/>
            </a:endParaRPr>
          </a:p>
          <a:p>
            <a:pPr algn="l">
              <a:lnSpc>
                <a:spcPts val="3606"/>
              </a:lnSpc>
            </a:pPr>
            <a:r>
              <a:rPr lang="en-US" sz="1970" spc="19" dirty="0">
                <a:solidFill>
                  <a:srgbClr val="FFFFFF"/>
                </a:solidFill>
                <a:latin typeface="Montserrat"/>
                <a:ea typeface="Montserrat"/>
                <a:cs typeface="Montserrat"/>
                <a:sym typeface="Montserrat"/>
              </a:rPr>
              <a:t>¿</a:t>
            </a:r>
            <a:r>
              <a:rPr lang="en-US" sz="1970" spc="19" dirty="0" err="1">
                <a:solidFill>
                  <a:srgbClr val="FFFFFF"/>
                </a:solidFill>
                <a:latin typeface="Montserrat"/>
                <a:ea typeface="Montserrat"/>
                <a:cs typeface="Montserrat"/>
                <a:sym typeface="Montserrat"/>
              </a:rPr>
              <a:t>Qué</a:t>
            </a:r>
            <a:r>
              <a:rPr lang="en-US" sz="1970" spc="19" dirty="0">
                <a:solidFill>
                  <a:srgbClr val="FFFFFF"/>
                </a:solidFill>
                <a:latin typeface="Montserrat"/>
                <a:ea typeface="Montserrat"/>
                <a:cs typeface="Montserrat"/>
                <a:sym typeface="Montserrat"/>
              </a:rPr>
              <a:t> es la IA? </a:t>
            </a:r>
          </a:p>
          <a:p>
            <a:pPr algn="l">
              <a:lnSpc>
                <a:spcPts val="3606"/>
              </a:lnSpc>
            </a:pPr>
            <a:r>
              <a:rPr lang="en-US" sz="1970" spc="19" dirty="0" err="1">
                <a:solidFill>
                  <a:srgbClr val="FFFFFF"/>
                </a:solidFill>
                <a:latin typeface="Montserrat"/>
                <a:ea typeface="Montserrat"/>
                <a:cs typeface="Montserrat"/>
                <a:sym typeface="Montserrat"/>
              </a:rPr>
              <a:t>Tipos</a:t>
            </a:r>
            <a:r>
              <a:rPr lang="en-US" sz="1970" spc="19" dirty="0">
                <a:solidFill>
                  <a:srgbClr val="FFFFFF"/>
                </a:solidFill>
                <a:latin typeface="Montserrat"/>
                <a:ea typeface="Montserrat"/>
                <a:cs typeface="Montserrat"/>
                <a:sym typeface="Montserrat"/>
              </a:rPr>
              <a:t> de </a:t>
            </a:r>
            <a:r>
              <a:rPr lang="en-US" sz="1970" spc="19" dirty="0" err="1">
                <a:solidFill>
                  <a:srgbClr val="FFFFFF"/>
                </a:solidFill>
                <a:latin typeface="Montserrat"/>
                <a:ea typeface="Montserrat"/>
                <a:cs typeface="Montserrat"/>
                <a:sym typeface="Montserrat"/>
              </a:rPr>
              <a:t>inteligencia</a:t>
            </a:r>
            <a:r>
              <a:rPr lang="en-US" sz="1970" spc="19" dirty="0">
                <a:solidFill>
                  <a:srgbClr val="FFFFFF"/>
                </a:solidFill>
                <a:latin typeface="Montserrat"/>
                <a:ea typeface="Montserrat"/>
                <a:cs typeface="Montserrat"/>
                <a:sym typeface="Montserrat"/>
              </a:rPr>
              <a:t> artificial</a:t>
            </a:r>
          </a:p>
          <a:p>
            <a:pPr algn="l">
              <a:lnSpc>
                <a:spcPts val="3606"/>
              </a:lnSpc>
            </a:pPr>
            <a:r>
              <a:rPr lang="en-US" sz="1970" spc="19" dirty="0">
                <a:solidFill>
                  <a:srgbClr val="FFFFFF"/>
                </a:solidFill>
                <a:latin typeface="Montserrat"/>
                <a:ea typeface="Montserrat"/>
                <a:cs typeface="Montserrat"/>
                <a:sym typeface="Montserrat"/>
              </a:rPr>
              <a:t>¿</a:t>
            </a:r>
            <a:r>
              <a:rPr lang="en-US" sz="1970" spc="19" dirty="0" err="1">
                <a:solidFill>
                  <a:srgbClr val="FFFFFF"/>
                </a:solidFill>
                <a:latin typeface="Montserrat"/>
                <a:ea typeface="Montserrat"/>
                <a:cs typeface="Montserrat"/>
                <a:sym typeface="Montserrat"/>
              </a:rPr>
              <a:t>Qué</a:t>
            </a:r>
            <a:r>
              <a:rPr lang="en-US" sz="1970" spc="19" dirty="0">
                <a:solidFill>
                  <a:srgbClr val="FFFFFF"/>
                </a:solidFill>
                <a:latin typeface="Montserrat"/>
                <a:ea typeface="Montserrat"/>
                <a:cs typeface="Montserrat"/>
                <a:sym typeface="Montserrat"/>
              </a:rPr>
              <a:t> son las deepfakes?</a:t>
            </a:r>
          </a:p>
          <a:p>
            <a:pPr algn="l">
              <a:lnSpc>
                <a:spcPts val="3606"/>
              </a:lnSpc>
            </a:pPr>
            <a:r>
              <a:rPr lang="en-US" sz="1970" spc="19" dirty="0" err="1">
                <a:solidFill>
                  <a:srgbClr val="FFFFFF"/>
                </a:solidFill>
                <a:latin typeface="Montserrat"/>
                <a:ea typeface="Montserrat"/>
                <a:cs typeface="Montserrat"/>
                <a:sym typeface="Montserrat"/>
              </a:rPr>
              <a:t>Recomendaciones</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sobre</a:t>
            </a:r>
            <a:r>
              <a:rPr lang="en-US" sz="1970" spc="19" dirty="0">
                <a:solidFill>
                  <a:srgbClr val="FFFFFF"/>
                </a:solidFill>
                <a:latin typeface="Montserrat"/>
                <a:ea typeface="Montserrat"/>
                <a:cs typeface="Montserrat"/>
                <a:sym typeface="Montserrat"/>
              </a:rPr>
              <a:t> la IA</a:t>
            </a:r>
          </a:p>
          <a:p>
            <a:pPr algn="l">
              <a:lnSpc>
                <a:spcPts val="3606"/>
              </a:lnSpc>
            </a:pPr>
            <a:r>
              <a:rPr lang="en-US" sz="1970" spc="19" dirty="0">
                <a:solidFill>
                  <a:srgbClr val="FFFFFF"/>
                </a:solidFill>
                <a:latin typeface="Montserrat"/>
                <a:ea typeface="Montserrat"/>
                <a:cs typeface="Montserrat"/>
                <a:sym typeface="Montserrat"/>
              </a:rPr>
              <a:t>¿</a:t>
            </a:r>
            <a:r>
              <a:rPr lang="en-US" sz="1970" spc="19" dirty="0" err="1">
                <a:solidFill>
                  <a:srgbClr val="FFFFFF"/>
                </a:solidFill>
                <a:latin typeface="Montserrat"/>
                <a:ea typeface="Montserrat"/>
                <a:cs typeface="Montserrat"/>
                <a:sym typeface="Montserrat"/>
              </a:rPr>
              <a:t>Qué</a:t>
            </a:r>
            <a:r>
              <a:rPr lang="en-US" sz="1970" spc="19" dirty="0">
                <a:solidFill>
                  <a:srgbClr val="FFFFFF"/>
                </a:solidFill>
                <a:latin typeface="Montserrat"/>
                <a:ea typeface="Montserrat"/>
                <a:cs typeface="Montserrat"/>
                <a:sym typeface="Montserrat"/>
              </a:rPr>
              <a:t> es la </a:t>
            </a:r>
            <a:r>
              <a:rPr lang="en-US" sz="1970" spc="19" dirty="0" err="1">
                <a:solidFill>
                  <a:srgbClr val="FFFFFF"/>
                </a:solidFill>
                <a:latin typeface="Montserrat"/>
                <a:ea typeface="Montserrat"/>
                <a:cs typeface="Montserrat"/>
                <a:sym typeface="Montserrat"/>
              </a:rPr>
              <a:t>violencia</a:t>
            </a:r>
            <a:r>
              <a:rPr lang="en-US" sz="1970" spc="19" dirty="0">
                <a:solidFill>
                  <a:srgbClr val="FFFFFF"/>
                </a:solidFill>
                <a:latin typeface="Montserrat"/>
                <a:ea typeface="Montserrat"/>
                <a:cs typeface="Montserrat"/>
                <a:sym typeface="Montserrat"/>
              </a:rPr>
              <a:t> digital?</a:t>
            </a:r>
          </a:p>
          <a:p>
            <a:pPr algn="l">
              <a:lnSpc>
                <a:spcPts val="3606"/>
              </a:lnSpc>
            </a:pPr>
            <a:r>
              <a:rPr lang="en-US" sz="1970" spc="19" dirty="0" err="1">
                <a:solidFill>
                  <a:srgbClr val="FFFFFF"/>
                </a:solidFill>
                <a:latin typeface="Montserrat"/>
                <a:ea typeface="Montserrat"/>
                <a:cs typeface="Montserrat"/>
                <a:sym typeface="Montserrat"/>
              </a:rPr>
              <a:t>Hacia</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una</a:t>
            </a:r>
            <a:r>
              <a:rPr lang="en-US" sz="1970" spc="19" dirty="0">
                <a:solidFill>
                  <a:srgbClr val="FFFFFF"/>
                </a:solidFill>
                <a:latin typeface="Montserrat"/>
                <a:ea typeface="Montserrat"/>
                <a:cs typeface="Montserrat"/>
                <a:sym typeface="Montserrat"/>
              </a:rPr>
              <a:t> ley </a:t>
            </a:r>
            <a:r>
              <a:rPr lang="en-US" sz="1970" spc="19" dirty="0" err="1">
                <a:solidFill>
                  <a:srgbClr val="FFFFFF"/>
                </a:solidFill>
                <a:latin typeface="Montserrat"/>
                <a:ea typeface="Montserrat"/>
                <a:cs typeface="Montserrat"/>
                <a:sym typeface="Montserrat"/>
              </a:rPr>
              <a:t>Modelo</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Interamericana</a:t>
            </a:r>
            <a:endParaRPr lang="en-US" sz="1970" spc="19" dirty="0">
              <a:solidFill>
                <a:srgbClr val="FFFFFF"/>
              </a:solidFill>
              <a:latin typeface="Montserrat"/>
              <a:ea typeface="Montserrat"/>
              <a:cs typeface="Montserrat"/>
              <a:sym typeface="Montserrat"/>
            </a:endParaRPr>
          </a:p>
          <a:p>
            <a:pPr algn="l">
              <a:lnSpc>
                <a:spcPts val="3606"/>
              </a:lnSpc>
            </a:pPr>
            <a:r>
              <a:rPr lang="en-US" sz="1970" spc="19" dirty="0">
                <a:solidFill>
                  <a:srgbClr val="FFFFFF"/>
                </a:solidFill>
                <a:latin typeface="Montserrat"/>
                <a:ea typeface="Montserrat"/>
                <a:cs typeface="Montserrat"/>
                <a:sym typeface="Montserrat"/>
              </a:rPr>
              <a:t>Casos de </a:t>
            </a:r>
            <a:r>
              <a:rPr lang="en-US" sz="1970" spc="19" dirty="0" err="1">
                <a:solidFill>
                  <a:srgbClr val="FFFFFF"/>
                </a:solidFill>
                <a:latin typeface="Montserrat"/>
                <a:ea typeface="Montserrat"/>
                <a:cs typeface="Montserrat"/>
                <a:sym typeface="Montserrat"/>
              </a:rPr>
              <a:t>uso</a:t>
            </a:r>
            <a:r>
              <a:rPr lang="en-US" sz="1970" spc="19" dirty="0">
                <a:solidFill>
                  <a:srgbClr val="FFFFFF"/>
                </a:solidFill>
                <a:latin typeface="Montserrat"/>
                <a:ea typeface="Montserrat"/>
                <a:cs typeface="Montserrat"/>
                <a:sym typeface="Montserrat"/>
              </a:rPr>
              <a:t> de la IA </a:t>
            </a:r>
            <a:r>
              <a:rPr lang="en-US" sz="1970" spc="19" dirty="0" err="1">
                <a:solidFill>
                  <a:srgbClr val="FFFFFF"/>
                </a:solidFill>
                <a:latin typeface="Montserrat"/>
                <a:ea typeface="Montserrat"/>
                <a:cs typeface="Montserrat"/>
                <a:sym typeface="Montserrat"/>
              </a:rPr>
              <a:t>en</a:t>
            </a:r>
            <a:r>
              <a:rPr lang="en-US" sz="1970" spc="19" dirty="0">
                <a:solidFill>
                  <a:srgbClr val="FFFFFF"/>
                </a:solidFill>
                <a:latin typeface="Montserrat"/>
                <a:ea typeface="Montserrat"/>
                <a:cs typeface="Montserrat"/>
                <a:sym typeface="Montserrat"/>
              </a:rPr>
              <a:t> </a:t>
            </a:r>
            <a:r>
              <a:rPr lang="en-US" sz="1970" spc="19" dirty="0" err="1">
                <a:solidFill>
                  <a:srgbClr val="FFFFFF"/>
                </a:solidFill>
                <a:latin typeface="Montserrat"/>
                <a:ea typeface="Montserrat"/>
                <a:cs typeface="Montserrat"/>
                <a:sym typeface="Montserrat"/>
              </a:rPr>
              <a:t>temas</a:t>
            </a:r>
            <a:r>
              <a:rPr lang="en-US" sz="1970" spc="19" dirty="0">
                <a:solidFill>
                  <a:srgbClr val="FFFFFF"/>
                </a:solidFill>
                <a:latin typeface="Montserrat"/>
                <a:ea typeface="Montserrat"/>
                <a:cs typeface="Montserrat"/>
                <a:sym typeface="Montserrat"/>
              </a:rPr>
              <a:t> de </a:t>
            </a:r>
            <a:r>
              <a:rPr lang="en-US" sz="1970" spc="19" dirty="0" err="1">
                <a:solidFill>
                  <a:srgbClr val="FFFFFF"/>
                </a:solidFill>
                <a:latin typeface="Montserrat"/>
                <a:ea typeface="Montserrat"/>
                <a:cs typeface="Montserrat"/>
                <a:sym typeface="Montserrat"/>
              </a:rPr>
              <a:t>género</a:t>
            </a:r>
            <a:endParaRPr lang="en-US" sz="1970" spc="19" dirty="0">
              <a:solidFill>
                <a:srgbClr val="FFFFFF"/>
              </a:solidFill>
              <a:latin typeface="Montserrat"/>
              <a:ea typeface="Montserrat"/>
              <a:cs typeface="Montserrat"/>
              <a:sym typeface="Montserrat"/>
            </a:endParaRPr>
          </a:p>
          <a:p>
            <a:pPr algn="l">
              <a:lnSpc>
                <a:spcPts val="3606"/>
              </a:lnSpc>
            </a:pPr>
            <a:endParaRPr lang="en-US" sz="1970" spc="19" dirty="0">
              <a:solidFill>
                <a:srgbClr val="FFFFFF"/>
              </a:solidFill>
              <a:latin typeface="Montserrat"/>
              <a:ea typeface="Montserrat"/>
              <a:cs typeface="Montserrat"/>
              <a:sym typeface="Montserrat"/>
            </a:endParaRPr>
          </a:p>
        </p:txBody>
      </p:sp>
      <p:sp>
        <p:nvSpPr>
          <p:cNvPr id="14" name="TextBox 14"/>
          <p:cNvSpPr txBox="1"/>
          <p:nvPr/>
        </p:nvSpPr>
        <p:spPr>
          <a:xfrm>
            <a:off x="1960172" y="3558015"/>
            <a:ext cx="725625" cy="4470041"/>
          </a:xfrm>
          <a:prstGeom prst="rect">
            <a:avLst/>
          </a:prstGeom>
        </p:spPr>
        <p:txBody>
          <a:bodyPr lIns="0" tIns="0" rIns="0" bIns="0" rtlCol="0" anchor="t">
            <a:spAutoFit/>
          </a:bodyPr>
          <a:lstStyle/>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01</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02</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03</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04</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05</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06</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07</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08</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09</a:t>
            </a:r>
          </a:p>
          <a:p>
            <a:pPr marL="0" lvl="0" indent="0" algn="ctr">
              <a:lnSpc>
                <a:spcPts val="3606"/>
              </a:lnSpc>
              <a:spcBef>
                <a:spcPct val="0"/>
              </a:spcBef>
            </a:pPr>
            <a:r>
              <a:rPr lang="en-US" sz="1970" b="1" u="none" strike="noStrike" spc="19">
                <a:solidFill>
                  <a:srgbClr val="0A1944"/>
                </a:solidFill>
                <a:latin typeface="Montserrat Bold"/>
                <a:ea typeface="Montserrat Bold"/>
                <a:cs typeface="Montserrat Bold"/>
                <a:sym typeface="Montserrat Bold"/>
              </a:rPr>
              <a:t>10</a:t>
            </a:r>
          </a:p>
        </p:txBody>
      </p:sp>
      <p:grpSp>
        <p:nvGrpSpPr>
          <p:cNvPr id="15" name="Group 15"/>
          <p:cNvGrpSpPr/>
          <p:nvPr/>
        </p:nvGrpSpPr>
        <p:grpSpPr>
          <a:xfrm>
            <a:off x="15914036" y="9258300"/>
            <a:ext cx="1803105" cy="637660"/>
            <a:chOff x="0" y="0"/>
            <a:chExt cx="2404140" cy="850214"/>
          </a:xfrm>
        </p:grpSpPr>
        <p:sp>
          <p:nvSpPr>
            <p:cNvPr id="16" name="Freeform 16"/>
            <p:cNvSpPr/>
            <p:nvPr/>
          </p:nvSpPr>
          <p:spPr>
            <a:xfrm rot="-2700000">
              <a:off x="124511" y="124511"/>
              <a:ext cx="601192" cy="601192"/>
            </a:xfrm>
            <a:custGeom>
              <a:avLst/>
              <a:gdLst/>
              <a:ahLst/>
              <a:cxnLst/>
              <a:rect l="l" t="t" r="r" b="b"/>
              <a:pathLst>
                <a:path w="601192" h="601192">
                  <a:moveTo>
                    <a:pt x="0" y="0"/>
                  </a:moveTo>
                  <a:lnTo>
                    <a:pt x="601192" y="0"/>
                  </a:lnTo>
                  <a:lnTo>
                    <a:pt x="601192"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sp>
          <p:nvSpPr>
            <p:cNvPr id="17" name="Freeform 17"/>
            <p:cNvSpPr/>
            <p:nvPr/>
          </p:nvSpPr>
          <p:spPr>
            <a:xfrm rot="-2700000">
              <a:off x="901474" y="124511"/>
              <a:ext cx="601192" cy="601192"/>
            </a:xfrm>
            <a:custGeom>
              <a:avLst/>
              <a:gdLst/>
              <a:ahLst/>
              <a:cxnLst/>
              <a:rect l="l" t="t" r="r" b="b"/>
              <a:pathLst>
                <a:path w="601192" h="601192">
                  <a:moveTo>
                    <a:pt x="0" y="0"/>
                  </a:moveTo>
                  <a:lnTo>
                    <a:pt x="601192" y="0"/>
                  </a:lnTo>
                  <a:lnTo>
                    <a:pt x="601192"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sp>
          <p:nvSpPr>
            <p:cNvPr id="18" name="Freeform 18"/>
            <p:cNvSpPr/>
            <p:nvPr/>
          </p:nvSpPr>
          <p:spPr>
            <a:xfrm rot="-2700000">
              <a:off x="1678438" y="124511"/>
              <a:ext cx="601192" cy="601192"/>
            </a:xfrm>
            <a:custGeom>
              <a:avLst/>
              <a:gdLst/>
              <a:ahLst/>
              <a:cxnLst/>
              <a:rect l="l" t="t" r="r" b="b"/>
              <a:pathLst>
                <a:path w="601192" h="601192">
                  <a:moveTo>
                    <a:pt x="0" y="0"/>
                  </a:moveTo>
                  <a:lnTo>
                    <a:pt x="601191" y="0"/>
                  </a:lnTo>
                  <a:lnTo>
                    <a:pt x="601191"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grpSp>
      <p:sp>
        <p:nvSpPr>
          <p:cNvPr id="19" name="Freeform 19"/>
          <p:cNvSpPr/>
          <p:nvPr/>
        </p:nvSpPr>
        <p:spPr>
          <a:xfrm>
            <a:off x="-1168843" y="8562690"/>
            <a:ext cx="2942332" cy="2942332"/>
          </a:xfrm>
          <a:custGeom>
            <a:avLst/>
            <a:gdLst/>
            <a:ahLst/>
            <a:cxnLst/>
            <a:rect l="l" t="t" r="r" b="b"/>
            <a:pathLst>
              <a:path w="2942332" h="2942332">
                <a:moveTo>
                  <a:pt x="0" y="0"/>
                </a:moveTo>
                <a:lnTo>
                  <a:pt x="2942332" y="0"/>
                </a:lnTo>
                <a:lnTo>
                  <a:pt x="2942332" y="2942333"/>
                </a:lnTo>
                <a:lnTo>
                  <a:pt x="0" y="2942333"/>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s-419"/>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1132C">
                <a:alpha val="100000"/>
              </a:srgbClr>
            </a:gs>
            <a:gs pos="100000">
              <a:srgbClr val="03205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9970853" y="2075515"/>
            <a:ext cx="7213930" cy="6262359"/>
            <a:chOff x="0" y="0"/>
            <a:chExt cx="1813132" cy="1573967"/>
          </a:xfrm>
        </p:grpSpPr>
        <p:sp>
          <p:nvSpPr>
            <p:cNvPr id="3" name="Freeform 3"/>
            <p:cNvSpPr/>
            <p:nvPr/>
          </p:nvSpPr>
          <p:spPr>
            <a:xfrm>
              <a:off x="0" y="0"/>
              <a:ext cx="1813132" cy="1573967"/>
            </a:xfrm>
            <a:custGeom>
              <a:avLst/>
              <a:gdLst/>
              <a:ahLst/>
              <a:cxnLst/>
              <a:rect l="l" t="t" r="r" b="b"/>
              <a:pathLst>
                <a:path w="1813132" h="1573967">
                  <a:moveTo>
                    <a:pt x="5366" y="0"/>
                  </a:moveTo>
                  <a:lnTo>
                    <a:pt x="1807766" y="0"/>
                  </a:lnTo>
                  <a:cubicBezTo>
                    <a:pt x="1809189" y="0"/>
                    <a:pt x="1810554" y="565"/>
                    <a:pt x="1811561" y="1572"/>
                  </a:cubicBezTo>
                  <a:cubicBezTo>
                    <a:pt x="1812567" y="2578"/>
                    <a:pt x="1813132" y="3943"/>
                    <a:pt x="1813132" y="5366"/>
                  </a:cubicBezTo>
                  <a:lnTo>
                    <a:pt x="1813132" y="1568601"/>
                  </a:lnTo>
                  <a:cubicBezTo>
                    <a:pt x="1813132" y="1571564"/>
                    <a:pt x="1810730" y="1573967"/>
                    <a:pt x="1807766" y="1573967"/>
                  </a:cubicBezTo>
                  <a:lnTo>
                    <a:pt x="5366" y="1573967"/>
                  </a:lnTo>
                  <a:cubicBezTo>
                    <a:pt x="2402" y="1573967"/>
                    <a:pt x="0" y="1571564"/>
                    <a:pt x="0" y="1568601"/>
                  </a:cubicBezTo>
                  <a:lnTo>
                    <a:pt x="0" y="5366"/>
                  </a:lnTo>
                  <a:cubicBezTo>
                    <a:pt x="0" y="2402"/>
                    <a:pt x="2402" y="0"/>
                    <a:pt x="5366" y="0"/>
                  </a:cubicBezTo>
                  <a:close/>
                </a:path>
              </a:pathLst>
            </a:custGeom>
            <a:solidFill>
              <a:srgbClr val="000000">
                <a:alpha val="0"/>
              </a:srgbClr>
            </a:solidFill>
            <a:ln w="28575" cap="sq">
              <a:solidFill>
                <a:srgbClr val="FFFFFF"/>
              </a:solidFill>
              <a:prstDash val="solid"/>
              <a:miter/>
            </a:ln>
          </p:spPr>
          <p:txBody>
            <a:bodyPr/>
            <a:lstStyle/>
            <a:p>
              <a:endParaRPr lang="es-419"/>
            </a:p>
          </p:txBody>
        </p:sp>
        <p:sp>
          <p:nvSpPr>
            <p:cNvPr id="4" name="TextBox 4"/>
            <p:cNvSpPr txBox="1"/>
            <p:nvPr/>
          </p:nvSpPr>
          <p:spPr>
            <a:xfrm>
              <a:off x="0" y="-95250"/>
              <a:ext cx="1813132" cy="1669217"/>
            </a:xfrm>
            <a:prstGeom prst="rect">
              <a:avLst/>
            </a:prstGeom>
          </p:spPr>
          <p:txBody>
            <a:bodyPr lIns="50800" tIns="50800" rIns="50800" bIns="50800" rtlCol="0" anchor="ctr"/>
            <a:lstStyle/>
            <a:p>
              <a:pPr marL="0" lvl="0" indent="0" algn="l">
                <a:lnSpc>
                  <a:spcPts val="2898"/>
                </a:lnSpc>
                <a:spcBef>
                  <a:spcPct val="0"/>
                </a:spcBef>
              </a:pPr>
              <a:endParaRPr/>
            </a:p>
          </p:txBody>
        </p:sp>
      </p:grpSp>
      <p:grpSp>
        <p:nvGrpSpPr>
          <p:cNvPr id="5" name="Group 5"/>
          <p:cNvGrpSpPr/>
          <p:nvPr/>
        </p:nvGrpSpPr>
        <p:grpSpPr>
          <a:xfrm>
            <a:off x="9144000" y="1370769"/>
            <a:ext cx="7282878" cy="6430756"/>
            <a:chOff x="0" y="0"/>
            <a:chExt cx="1830461" cy="1616291"/>
          </a:xfrm>
        </p:grpSpPr>
        <p:sp>
          <p:nvSpPr>
            <p:cNvPr id="6" name="Freeform 6"/>
            <p:cNvSpPr/>
            <p:nvPr/>
          </p:nvSpPr>
          <p:spPr>
            <a:xfrm>
              <a:off x="0" y="0"/>
              <a:ext cx="1830461" cy="1616291"/>
            </a:xfrm>
            <a:custGeom>
              <a:avLst/>
              <a:gdLst/>
              <a:ahLst/>
              <a:cxnLst/>
              <a:rect l="l" t="t" r="r" b="b"/>
              <a:pathLst>
                <a:path w="1830461" h="1616291">
                  <a:moveTo>
                    <a:pt x="9567" y="0"/>
                  </a:moveTo>
                  <a:lnTo>
                    <a:pt x="1820894" y="0"/>
                  </a:lnTo>
                  <a:cubicBezTo>
                    <a:pt x="1823432" y="0"/>
                    <a:pt x="1825865" y="1008"/>
                    <a:pt x="1827659" y="2802"/>
                  </a:cubicBezTo>
                  <a:cubicBezTo>
                    <a:pt x="1829453" y="4596"/>
                    <a:pt x="1830461" y="7030"/>
                    <a:pt x="1830461" y="9567"/>
                  </a:cubicBezTo>
                  <a:lnTo>
                    <a:pt x="1830461" y="1606724"/>
                  </a:lnTo>
                  <a:cubicBezTo>
                    <a:pt x="1830461" y="1609261"/>
                    <a:pt x="1829453" y="1611695"/>
                    <a:pt x="1827659" y="1613489"/>
                  </a:cubicBezTo>
                  <a:cubicBezTo>
                    <a:pt x="1825865" y="1615283"/>
                    <a:pt x="1823432" y="1616291"/>
                    <a:pt x="1820894" y="1616291"/>
                  </a:cubicBezTo>
                  <a:lnTo>
                    <a:pt x="9567" y="1616291"/>
                  </a:lnTo>
                  <a:cubicBezTo>
                    <a:pt x="7030" y="1616291"/>
                    <a:pt x="4596" y="1615283"/>
                    <a:pt x="2802" y="1613489"/>
                  </a:cubicBezTo>
                  <a:cubicBezTo>
                    <a:pt x="1008" y="1611695"/>
                    <a:pt x="0" y="1609261"/>
                    <a:pt x="0" y="1606724"/>
                  </a:cubicBezTo>
                  <a:lnTo>
                    <a:pt x="0" y="9567"/>
                  </a:lnTo>
                  <a:cubicBezTo>
                    <a:pt x="0" y="7030"/>
                    <a:pt x="1008" y="4596"/>
                    <a:pt x="2802" y="2802"/>
                  </a:cubicBezTo>
                  <a:cubicBezTo>
                    <a:pt x="4596" y="1008"/>
                    <a:pt x="7030" y="0"/>
                    <a:pt x="9567" y="0"/>
                  </a:cubicBezTo>
                  <a:close/>
                </a:path>
              </a:pathLst>
            </a:custGeom>
            <a:solidFill>
              <a:srgbClr val="000000">
                <a:alpha val="0"/>
              </a:srgbClr>
            </a:solidFill>
            <a:ln w="123825" cap="sq">
              <a:gradFill>
                <a:gsLst>
                  <a:gs pos="0">
                    <a:srgbClr val="00F6B7">
                      <a:alpha val="100000"/>
                    </a:srgbClr>
                  </a:gs>
                  <a:gs pos="100000">
                    <a:srgbClr val="057FC0">
                      <a:alpha val="100000"/>
                    </a:srgbClr>
                  </a:gs>
                </a:gsLst>
                <a:lin ang="5400000"/>
              </a:gradFill>
              <a:prstDash val="solid"/>
              <a:miter/>
            </a:ln>
          </p:spPr>
          <p:txBody>
            <a:bodyPr/>
            <a:lstStyle/>
            <a:p>
              <a:endParaRPr lang="es-419"/>
            </a:p>
          </p:txBody>
        </p:sp>
        <p:sp>
          <p:nvSpPr>
            <p:cNvPr id="7" name="TextBox 7"/>
            <p:cNvSpPr txBox="1"/>
            <p:nvPr/>
          </p:nvSpPr>
          <p:spPr>
            <a:xfrm>
              <a:off x="0" y="-95250"/>
              <a:ext cx="1830461" cy="1711541"/>
            </a:xfrm>
            <a:prstGeom prst="rect">
              <a:avLst/>
            </a:prstGeom>
          </p:spPr>
          <p:txBody>
            <a:bodyPr lIns="50800" tIns="50800" rIns="50800" bIns="50800" rtlCol="0" anchor="ctr"/>
            <a:lstStyle/>
            <a:p>
              <a:pPr marL="0" lvl="0" indent="0" algn="l">
                <a:lnSpc>
                  <a:spcPts val="2898"/>
                </a:lnSpc>
                <a:spcBef>
                  <a:spcPct val="0"/>
                </a:spcBef>
              </a:pPr>
              <a:endParaRPr/>
            </a:p>
          </p:txBody>
        </p:sp>
      </p:grpSp>
      <p:grpSp>
        <p:nvGrpSpPr>
          <p:cNvPr id="8" name="Group 8"/>
          <p:cNvGrpSpPr/>
          <p:nvPr/>
        </p:nvGrpSpPr>
        <p:grpSpPr>
          <a:xfrm>
            <a:off x="11349202" y="1643881"/>
            <a:ext cx="5611500" cy="5176019"/>
            <a:chOff x="0" y="0"/>
            <a:chExt cx="1456401" cy="1241422"/>
          </a:xfrm>
        </p:grpSpPr>
        <p:sp>
          <p:nvSpPr>
            <p:cNvPr id="9" name="Freeform 9"/>
            <p:cNvSpPr/>
            <p:nvPr/>
          </p:nvSpPr>
          <p:spPr>
            <a:xfrm>
              <a:off x="0" y="0"/>
              <a:ext cx="1456401" cy="1241422"/>
            </a:xfrm>
            <a:custGeom>
              <a:avLst/>
              <a:gdLst/>
              <a:ahLst/>
              <a:cxnLst/>
              <a:rect l="l" t="t" r="r" b="b"/>
              <a:pathLst>
                <a:path w="1456401" h="1241422">
                  <a:moveTo>
                    <a:pt x="0" y="0"/>
                  </a:moveTo>
                  <a:lnTo>
                    <a:pt x="1456401" y="0"/>
                  </a:lnTo>
                  <a:lnTo>
                    <a:pt x="1456401" y="1241422"/>
                  </a:lnTo>
                  <a:lnTo>
                    <a:pt x="0" y="1241422"/>
                  </a:lnTo>
                  <a:close/>
                </a:path>
              </a:pathLst>
            </a:custGeom>
            <a:blipFill>
              <a:blip r:embed="rId2"/>
              <a:stretch>
                <a:fillRect l="-11066" r="-11066"/>
              </a:stretch>
            </a:blipFill>
          </p:spPr>
          <p:txBody>
            <a:bodyPr/>
            <a:lstStyle/>
            <a:p>
              <a:endParaRPr lang="es-419"/>
            </a:p>
          </p:txBody>
        </p:sp>
      </p:grpSp>
      <p:grpSp>
        <p:nvGrpSpPr>
          <p:cNvPr id="10" name="Group 10"/>
          <p:cNvGrpSpPr/>
          <p:nvPr/>
        </p:nvGrpSpPr>
        <p:grpSpPr>
          <a:xfrm>
            <a:off x="7361661" y="1414560"/>
            <a:ext cx="1092015" cy="925848"/>
            <a:chOff x="0" y="0"/>
            <a:chExt cx="376980" cy="319617"/>
          </a:xfrm>
        </p:grpSpPr>
        <p:sp>
          <p:nvSpPr>
            <p:cNvPr id="11" name="Freeform 11"/>
            <p:cNvSpPr/>
            <p:nvPr/>
          </p:nvSpPr>
          <p:spPr>
            <a:xfrm>
              <a:off x="0" y="0"/>
              <a:ext cx="376980" cy="319617"/>
            </a:xfrm>
            <a:custGeom>
              <a:avLst/>
              <a:gdLst/>
              <a:ahLst/>
              <a:cxnLst/>
              <a:rect l="l" t="t" r="r" b="b"/>
              <a:pathLst>
                <a:path w="376980" h="319617">
                  <a:moveTo>
                    <a:pt x="63806" y="0"/>
                  </a:moveTo>
                  <a:lnTo>
                    <a:pt x="313174" y="0"/>
                  </a:lnTo>
                  <a:cubicBezTo>
                    <a:pt x="348413" y="0"/>
                    <a:pt x="376980" y="28567"/>
                    <a:pt x="376980" y="63806"/>
                  </a:cubicBezTo>
                  <a:lnTo>
                    <a:pt x="376980" y="255811"/>
                  </a:lnTo>
                  <a:cubicBezTo>
                    <a:pt x="376980" y="291050"/>
                    <a:pt x="348413" y="319617"/>
                    <a:pt x="313174" y="319617"/>
                  </a:cubicBezTo>
                  <a:lnTo>
                    <a:pt x="63806" y="319617"/>
                  </a:lnTo>
                  <a:cubicBezTo>
                    <a:pt x="28567" y="319617"/>
                    <a:pt x="0" y="291050"/>
                    <a:pt x="0" y="255811"/>
                  </a:cubicBezTo>
                  <a:lnTo>
                    <a:pt x="0" y="63806"/>
                  </a:lnTo>
                  <a:cubicBezTo>
                    <a:pt x="0" y="28567"/>
                    <a:pt x="28567" y="0"/>
                    <a:pt x="63806" y="0"/>
                  </a:cubicBezTo>
                  <a:close/>
                </a:path>
              </a:pathLst>
            </a:custGeom>
            <a:gradFill rotWithShape="1">
              <a:gsLst>
                <a:gs pos="0">
                  <a:srgbClr val="00F6B7">
                    <a:alpha val="100000"/>
                  </a:srgbClr>
                </a:gs>
                <a:gs pos="100000">
                  <a:srgbClr val="057FC0">
                    <a:alpha val="100000"/>
                  </a:srgbClr>
                </a:gs>
              </a:gsLst>
              <a:lin ang="5400000"/>
            </a:gradFill>
            <a:ln cap="sq">
              <a:noFill/>
              <a:prstDash val="solid"/>
              <a:miter/>
            </a:ln>
          </p:spPr>
          <p:txBody>
            <a:bodyPr/>
            <a:lstStyle/>
            <a:p>
              <a:endParaRPr lang="es-419"/>
            </a:p>
          </p:txBody>
        </p:sp>
        <p:sp>
          <p:nvSpPr>
            <p:cNvPr id="12" name="TextBox 12"/>
            <p:cNvSpPr txBox="1"/>
            <p:nvPr/>
          </p:nvSpPr>
          <p:spPr>
            <a:xfrm>
              <a:off x="0" y="-114300"/>
              <a:ext cx="376980" cy="433917"/>
            </a:xfrm>
            <a:prstGeom prst="rect">
              <a:avLst/>
            </a:prstGeom>
          </p:spPr>
          <p:txBody>
            <a:bodyPr lIns="50800" tIns="50800" rIns="50800" bIns="50800" rtlCol="0" anchor="ctr"/>
            <a:lstStyle/>
            <a:p>
              <a:pPr algn="ctr">
                <a:lnSpc>
                  <a:spcPts val="4052"/>
                </a:lnSpc>
              </a:pPr>
              <a:endParaRPr/>
            </a:p>
          </p:txBody>
        </p:sp>
      </p:grpSp>
      <p:sp>
        <p:nvSpPr>
          <p:cNvPr id="13" name="TextBox 13"/>
          <p:cNvSpPr txBox="1"/>
          <p:nvPr/>
        </p:nvSpPr>
        <p:spPr>
          <a:xfrm>
            <a:off x="1252781" y="1733136"/>
            <a:ext cx="6167708" cy="1094642"/>
          </a:xfrm>
          <a:prstGeom prst="rect">
            <a:avLst/>
          </a:prstGeom>
        </p:spPr>
        <p:txBody>
          <a:bodyPr lIns="0" tIns="0" rIns="0" bIns="0" rtlCol="0" anchor="t">
            <a:spAutoFit/>
          </a:bodyPr>
          <a:lstStyle/>
          <a:p>
            <a:pPr marL="0" lvl="0" indent="0" algn="l">
              <a:lnSpc>
                <a:spcPts val="8942"/>
              </a:lnSpc>
              <a:spcBef>
                <a:spcPct val="0"/>
              </a:spcBef>
            </a:pPr>
            <a:r>
              <a:rPr lang="en-US" sz="6387" dirty="0" err="1">
                <a:solidFill>
                  <a:srgbClr val="FFFFFF"/>
                </a:solidFill>
                <a:latin typeface="Pattanakarn Expanded"/>
                <a:ea typeface="Pattanakarn Expanded"/>
                <a:cs typeface="Pattanakarn Expanded"/>
                <a:sym typeface="Pattanakarn Expanded"/>
              </a:rPr>
              <a:t>Introducción</a:t>
            </a:r>
            <a:endParaRPr lang="en-US" sz="6387" dirty="0">
              <a:solidFill>
                <a:srgbClr val="FFFFFF"/>
              </a:solidFill>
              <a:latin typeface="Pattanakarn Expanded"/>
              <a:ea typeface="Pattanakarn Expanded"/>
              <a:cs typeface="Pattanakarn Expanded"/>
              <a:sym typeface="Pattanakarn Expanded"/>
            </a:endParaRPr>
          </a:p>
        </p:txBody>
      </p:sp>
      <p:sp>
        <p:nvSpPr>
          <p:cNvPr id="15" name="TextBox 15"/>
          <p:cNvSpPr txBox="1"/>
          <p:nvPr/>
        </p:nvSpPr>
        <p:spPr>
          <a:xfrm>
            <a:off x="7244069" y="2386267"/>
            <a:ext cx="2381622" cy="569171"/>
          </a:xfrm>
          <a:prstGeom prst="rect">
            <a:avLst/>
          </a:prstGeom>
        </p:spPr>
        <p:txBody>
          <a:bodyPr lIns="0" tIns="0" rIns="0" bIns="0" rtlCol="0" anchor="t">
            <a:spAutoFit/>
          </a:bodyPr>
          <a:lstStyle/>
          <a:p>
            <a:pPr marL="0" lvl="0" indent="0" algn="l">
              <a:lnSpc>
                <a:spcPts val="4628"/>
              </a:lnSpc>
              <a:spcBef>
                <a:spcPct val="0"/>
              </a:spcBef>
            </a:pPr>
            <a:r>
              <a:rPr lang="en-US" sz="3306" dirty="0">
                <a:solidFill>
                  <a:srgbClr val="01E8B9"/>
                </a:solidFill>
                <a:latin typeface="Pattanakarn Expanded"/>
                <a:ea typeface="Pattanakarn Expanded"/>
                <a:cs typeface="Pattanakarn Expanded"/>
                <a:sym typeface="Pattanakarn Expanded"/>
              </a:rPr>
              <a:t>México</a:t>
            </a:r>
          </a:p>
        </p:txBody>
      </p:sp>
      <p:sp>
        <p:nvSpPr>
          <p:cNvPr id="16" name="TextBox 16"/>
          <p:cNvSpPr txBox="1"/>
          <p:nvPr/>
        </p:nvSpPr>
        <p:spPr>
          <a:xfrm>
            <a:off x="1216387" y="3479463"/>
            <a:ext cx="7009673" cy="743793"/>
          </a:xfrm>
          <a:prstGeom prst="rect">
            <a:avLst/>
          </a:prstGeom>
        </p:spPr>
        <p:txBody>
          <a:bodyPr lIns="0" tIns="0" rIns="0" bIns="0" rtlCol="0" anchor="t">
            <a:spAutoFit/>
          </a:bodyPr>
          <a:lstStyle/>
          <a:p>
            <a:pPr algn="ctr">
              <a:lnSpc>
                <a:spcPts val="2937"/>
              </a:lnSpc>
            </a:pPr>
            <a:r>
              <a:rPr lang="en-US" sz="2098" spc="88" dirty="0">
                <a:solidFill>
                  <a:srgbClr val="FFFFFF"/>
                </a:solidFill>
                <a:latin typeface="Montserrat"/>
                <a:ea typeface="Montserrat"/>
                <a:cs typeface="Montserrat"/>
                <a:sym typeface="Montserrat"/>
              </a:rPr>
              <a:t>. </a:t>
            </a:r>
          </a:p>
          <a:p>
            <a:pPr marL="0" lvl="0" indent="0" algn="ctr">
              <a:lnSpc>
                <a:spcPts val="2937"/>
              </a:lnSpc>
              <a:spcBef>
                <a:spcPct val="0"/>
              </a:spcBef>
            </a:pPr>
            <a:endParaRPr lang="en-US" sz="2098" spc="88" dirty="0">
              <a:solidFill>
                <a:srgbClr val="FFFFFF"/>
              </a:solidFill>
              <a:latin typeface="Montserrat"/>
              <a:ea typeface="Montserrat"/>
              <a:cs typeface="Montserrat"/>
              <a:sym typeface="Montserrat"/>
            </a:endParaRPr>
          </a:p>
        </p:txBody>
      </p:sp>
      <p:sp>
        <p:nvSpPr>
          <p:cNvPr id="17" name="Freeform 17"/>
          <p:cNvSpPr/>
          <p:nvPr/>
        </p:nvSpPr>
        <p:spPr>
          <a:xfrm>
            <a:off x="7560358" y="1550518"/>
            <a:ext cx="665702" cy="665702"/>
          </a:xfrm>
          <a:custGeom>
            <a:avLst/>
            <a:gdLst/>
            <a:ahLst/>
            <a:cxnLst/>
            <a:rect l="l" t="t" r="r" b="b"/>
            <a:pathLst>
              <a:path w="665702" h="665702">
                <a:moveTo>
                  <a:pt x="0" y="0"/>
                </a:moveTo>
                <a:lnTo>
                  <a:pt x="665703" y="0"/>
                </a:lnTo>
                <a:lnTo>
                  <a:pt x="665703" y="665702"/>
                </a:lnTo>
                <a:lnTo>
                  <a:pt x="0" y="6657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419"/>
          </a:p>
        </p:txBody>
      </p:sp>
      <p:sp>
        <p:nvSpPr>
          <p:cNvPr id="18" name="Freeform 18"/>
          <p:cNvSpPr/>
          <p:nvPr/>
        </p:nvSpPr>
        <p:spPr>
          <a:xfrm>
            <a:off x="13577818" y="9716836"/>
            <a:ext cx="3840505" cy="733187"/>
          </a:xfrm>
          <a:custGeom>
            <a:avLst/>
            <a:gdLst/>
            <a:ahLst/>
            <a:cxnLst/>
            <a:rect l="l" t="t" r="r" b="b"/>
            <a:pathLst>
              <a:path w="3840505" h="733187">
                <a:moveTo>
                  <a:pt x="0" y="0"/>
                </a:moveTo>
                <a:lnTo>
                  <a:pt x="3840505" y="0"/>
                </a:lnTo>
                <a:lnTo>
                  <a:pt x="3840505" y="733187"/>
                </a:lnTo>
                <a:lnTo>
                  <a:pt x="0" y="733187"/>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sp>
        <p:nvSpPr>
          <p:cNvPr id="19" name="Freeform 19"/>
          <p:cNvSpPr/>
          <p:nvPr/>
        </p:nvSpPr>
        <p:spPr>
          <a:xfrm>
            <a:off x="917113" y="-232274"/>
            <a:ext cx="3840505" cy="733187"/>
          </a:xfrm>
          <a:custGeom>
            <a:avLst/>
            <a:gdLst/>
            <a:ahLst/>
            <a:cxnLst/>
            <a:rect l="l" t="t" r="r" b="b"/>
            <a:pathLst>
              <a:path w="3840505" h="733187">
                <a:moveTo>
                  <a:pt x="0" y="0"/>
                </a:moveTo>
                <a:lnTo>
                  <a:pt x="3840505" y="0"/>
                </a:lnTo>
                <a:lnTo>
                  <a:pt x="3840505" y="733188"/>
                </a:lnTo>
                <a:lnTo>
                  <a:pt x="0" y="733188"/>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sp>
        <p:nvSpPr>
          <p:cNvPr id="14" name="Rectángulo 13"/>
          <p:cNvSpPr/>
          <p:nvPr/>
        </p:nvSpPr>
        <p:spPr>
          <a:xfrm>
            <a:off x="332979" y="3037338"/>
            <a:ext cx="8465859" cy="6740307"/>
          </a:xfrm>
          <a:prstGeom prst="rect">
            <a:avLst/>
          </a:prstGeom>
        </p:spPr>
        <p:txBody>
          <a:bodyPr wrap="square">
            <a:spAutoFit/>
          </a:bodyPr>
          <a:lstStyle/>
          <a:p>
            <a:r>
              <a:rPr lang="es-MX" sz="2400" dirty="0"/>
              <a:t>La violencia de género digital en México es un problema alarmante y en aumento. Aquí tienen cifras y datos relevantes:</a:t>
            </a:r>
          </a:p>
          <a:p>
            <a:endParaRPr lang="es-MX" sz="2400" dirty="0"/>
          </a:p>
          <a:p>
            <a:pPr>
              <a:buFont typeface="+mj-lt"/>
              <a:buAutoNum type="arabicPeriod"/>
            </a:pPr>
            <a:r>
              <a:rPr lang="es-MX" sz="2400" b="1" dirty="0" err="1"/>
              <a:t>Ciberacoso</a:t>
            </a:r>
            <a:r>
              <a:rPr lang="es-MX" sz="2400" dirty="0"/>
              <a:t>: En 2021, el 21.7% de la población en línea fue víctima de </a:t>
            </a:r>
            <a:r>
              <a:rPr lang="es-MX" sz="2400" dirty="0" err="1"/>
              <a:t>ciberacoso</a:t>
            </a:r>
            <a:r>
              <a:rPr lang="es-MX" sz="2400" dirty="0"/>
              <a:t>, afectando a 9.7 millones de mujeres.</a:t>
            </a:r>
          </a:p>
          <a:p>
            <a:pPr>
              <a:buFont typeface="+mj-lt"/>
              <a:buAutoNum type="arabicPeriod"/>
            </a:pPr>
            <a:endParaRPr lang="es-MX" sz="2400" dirty="0"/>
          </a:p>
          <a:p>
            <a:pPr>
              <a:buFont typeface="+mj-lt"/>
              <a:buAutoNum type="arabicPeriod"/>
            </a:pPr>
            <a:r>
              <a:rPr lang="es-MX" sz="2400" b="1" dirty="0"/>
              <a:t>Violencia en Línea</a:t>
            </a:r>
            <a:r>
              <a:rPr lang="es-MX" sz="2400" dirty="0"/>
              <a:t>: El 38% de las mujeres ha sufrido violencia en línea, y el 33.6% de niñas y adolescentes de 12 a 17 años que usaron internet o celular recibieron fotos o videos de contenido sexual.</a:t>
            </a:r>
          </a:p>
          <a:p>
            <a:pPr>
              <a:buFont typeface="+mj-lt"/>
              <a:buAutoNum type="arabicPeriod"/>
            </a:pPr>
            <a:endParaRPr lang="es-MX" sz="2400" dirty="0"/>
          </a:p>
          <a:p>
            <a:pPr>
              <a:buFont typeface="+mj-lt"/>
              <a:buAutoNum type="arabicPeriod"/>
            </a:pPr>
            <a:r>
              <a:rPr lang="es-MX" sz="2400" dirty="0"/>
              <a:t> El 90% de las víctimas de distribución no consentida de imágenes íntimas son mujeres. </a:t>
            </a:r>
          </a:p>
          <a:p>
            <a:pPr>
              <a:buFont typeface="+mj-lt"/>
              <a:buAutoNum type="arabicPeriod"/>
            </a:pPr>
            <a:endParaRPr lang="es-MX" sz="2400" dirty="0"/>
          </a:p>
          <a:p>
            <a:pPr>
              <a:buFont typeface="+mj-lt"/>
              <a:buAutoNum type="arabicPeriod"/>
            </a:pPr>
            <a:r>
              <a:rPr lang="es-MX" sz="2400" dirty="0"/>
              <a:t>El 73% de las mujeres ha experiencia alguna forma de violencia en línea.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rot="1313163">
            <a:off x="-4261137" y="6573910"/>
            <a:ext cx="9085628" cy="5368780"/>
          </a:xfrm>
          <a:custGeom>
            <a:avLst/>
            <a:gdLst/>
            <a:ahLst/>
            <a:cxnLst/>
            <a:rect l="l" t="t" r="r" b="b"/>
            <a:pathLst>
              <a:path w="9085628" h="5368780">
                <a:moveTo>
                  <a:pt x="0" y="0"/>
                </a:moveTo>
                <a:lnTo>
                  <a:pt x="9085628" y="0"/>
                </a:lnTo>
                <a:lnTo>
                  <a:pt x="9085628" y="5368780"/>
                </a:lnTo>
                <a:lnTo>
                  <a:pt x="0" y="53687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p:nvPr/>
        </p:nvSpPr>
        <p:spPr>
          <a:xfrm>
            <a:off x="2267961" y="8412696"/>
            <a:ext cx="4319810" cy="426581"/>
          </a:xfrm>
          <a:custGeom>
            <a:avLst/>
            <a:gdLst/>
            <a:ahLst/>
            <a:cxnLst/>
            <a:rect l="l" t="t" r="r" b="b"/>
            <a:pathLst>
              <a:path w="4319810" h="426581">
                <a:moveTo>
                  <a:pt x="0" y="0"/>
                </a:moveTo>
                <a:lnTo>
                  <a:pt x="4319809" y="0"/>
                </a:lnTo>
                <a:lnTo>
                  <a:pt x="4319809" y="426581"/>
                </a:lnTo>
                <a:lnTo>
                  <a:pt x="0" y="426581"/>
                </a:lnTo>
                <a:lnTo>
                  <a:pt x="0" y="0"/>
                </a:lnTo>
                <a:close/>
              </a:path>
            </a:pathLst>
          </a:custGeom>
          <a:blipFill>
            <a:blip r:embed="rId4"/>
            <a:stretch>
              <a:fillRect t="-99999"/>
            </a:stretch>
          </a:blipFill>
        </p:spPr>
        <p:txBody>
          <a:bodyPr/>
          <a:lstStyle/>
          <a:p>
            <a:endParaRPr lang="es-419"/>
          </a:p>
        </p:txBody>
      </p:sp>
      <p:sp>
        <p:nvSpPr>
          <p:cNvPr id="4" name="Freeform 4"/>
          <p:cNvSpPr/>
          <p:nvPr/>
        </p:nvSpPr>
        <p:spPr>
          <a:xfrm>
            <a:off x="6984095" y="8412696"/>
            <a:ext cx="4319810" cy="426581"/>
          </a:xfrm>
          <a:custGeom>
            <a:avLst/>
            <a:gdLst/>
            <a:ahLst/>
            <a:cxnLst/>
            <a:rect l="l" t="t" r="r" b="b"/>
            <a:pathLst>
              <a:path w="4319810" h="426581">
                <a:moveTo>
                  <a:pt x="0" y="0"/>
                </a:moveTo>
                <a:lnTo>
                  <a:pt x="4319810" y="0"/>
                </a:lnTo>
                <a:lnTo>
                  <a:pt x="4319810" y="426581"/>
                </a:lnTo>
                <a:lnTo>
                  <a:pt x="0" y="426581"/>
                </a:lnTo>
                <a:lnTo>
                  <a:pt x="0" y="0"/>
                </a:lnTo>
                <a:close/>
              </a:path>
            </a:pathLst>
          </a:custGeom>
          <a:blipFill>
            <a:blip r:embed="rId4"/>
            <a:stretch>
              <a:fillRect t="-99999"/>
            </a:stretch>
          </a:blipFill>
        </p:spPr>
        <p:txBody>
          <a:bodyPr/>
          <a:lstStyle/>
          <a:p>
            <a:endParaRPr lang="es-419"/>
          </a:p>
        </p:txBody>
      </p:sp>
      <p:sp>
        <p:nvSpPr>
          <p:cNvPr id="5" name="Freeform 5"/>
          <p:cNvSpPr/>
          <p:nvPr/>
        </p:nvSpPr>
        <p:spPr>
          <a:xfrm>
            <a:off x="11703955" y="8412696"/>
            <a:ext cx="4319810" cy="426581"/>
          </a:xfrm>
          <a:custGeom>
            <a:avLst/>
            <a:gdLst/>
            <a:ahLst/>
            <a:cxnLst/>
            <a:rect l="l" t="t" r="r" b="b"/>
            <a:pathLst>
              <a:path w="4319810" h="426581">
                <a:moveTo>
                  <a:pt x="0" y="0"/>
                </a:moveTo>
                <a:lnTo>
                  <a:pt x="4319809" y="0"/>
                </a:lnTo>
                <a:lnTo>
                  <a:pt x="4319809" y="426581"/>
                </a:lnTo>
                <a:lnTo>
                  <a:pt x="0" y="426581"/>
                </a:lnTo>
                <a:lnTo>
                  <a:pt x="0" y="0"/>
                </a:lnTo>
                <a:close/>
              </a:path>
            </a:pathLst>
          </a:custGeom>
          <a:blipFill>
            <a:blip r:embed="rId4"/>
            <a:stretch>
              <a:fillRect t="-99999"/>
            </a:stretch>
          </a:blipFill>
        </p:spPr>
        <p:txBody>
          <a:bodyPr/>
          <a:lstStyle/>
          <a:p>
            <a:endParaRPr lang="es-419"/>
          </a:p>
        </p:txBody>
      </p:sp>
      <p:grpSp>
        <p:nvGrpSpPr>
          <p:cNvPr id="6" name="Group 6"/>
          <p:cNvGrpSpPr/>
          <p:nvPr/>
        </p:nvGrpSpPr>
        <p:grpSpPr>
          <a:xfrm>
            <a:off x="1347898" y="3699005"/>
            <a:ext cx="4297048" cy="4206015"/>
            <a:chOff x="0" y="0"/>
            <a:chExt cx="1131733" cy="1107757"/>
          </a:xfrm>
        </p:grpSpPr>
        <p:sp>
          <p:nvSpPr>
            <p:cNvPr id="7" name="Freeform 7"/>
            <p:cNvSpPr/>
            <p:nvPr/>
          </p:nvSpPr>
          <p:spPr>
            <a:xfrm>
              <a:off x="0" y="0"/>
              <a:ext cx="1131733" cy="1107757"/>
            </a:xfrm>
            <a:custGeom>
              <a:avLst/>
              <a:gdLst/>
              <a:ahLst/>
              <a:cxnLst/>
              <a:rect l="l" t="t" r="r" b="b"/>
              <a:pathLst>
                <a:path w="1131733" h="1107757">
                  <a:moveTo>
                    <a:pt x="0" y="0"/>
                  </a:moveTo>
                  <a:lnTo>
                    <a:pt x="1131733" y="0"/>
                  </a:lnTo>
                  <a:lnTo>
                    <a:pt x="1131733" y="1107757"/>
                  </a:lnTo>
                  <a:lnTo>
                    <a:pt x="0" y="1107757"/>
                  </a:lnTo>
                  <a:close/>
                </a:path>
              </a:pathLst>
            </a:custGeom>
            <a:solidFill>
              <a:srgbClr val="CFF4FF"/>
            </a:solidFill>
            <a:ln w="19050" cap="sq">
              <a:solidFill>
                <a:srgbClr val="FFFFFF"/>
              </a:solidFill>
              <a:prstDash val="solid"/>
              <a:miter/>
            </a:ln>
          </p:spPr>
          <p:txBody>
            <a:bodyPr/>
            <a:lstStyle/>
            <a:p>
              <a:endParaRPr lang="es-419"/>
            </a:p>
          </p:txBody>
        </p:sp>
        <p:sp>
          <p:nvSpPr>
            <p:cNvPr id="8" name="TextBox 8"/>
            <p:cNvSpPr txBox="1"/>
            <p:nvPr/>
          </p:nvSpPr>
          <p:spPr>
            <a:xfrm>
              <a:off x="0" y="-38100"/>
              <a:ext cx="1131733" cy="1145857"/>
            </a:xfrm>
            <a:prstGeom prst="rect">
              <a:avLst/>
            </a:prstGeom>
          </p:spPr>
          <p:txBody>
            <a:bodyPr lIns="50800" tIns="50800" rIns="50800" bIns="50800" rtlCol="0" anchor="ctr"/>
            <a:lstStyle/>
            <a:p>
              <a:pPr algn="ctr">
                <a:lnSpc>
                  <a:spcPts val="2605"/>
                </a:lnSpc>
              </a:pPr>
              <a:endParaRPr/>
            </a:p>
          </p:txBody>
        </p:sp>
      </p:grpSp>
      <p:sp>
        <p:nvSpPr>
          <p:cNvPr id="9" name="TextBox 9"/>
          <p:cNvSpPr txBox="1"/>
          <p:nvPr/>
        </p:nvSpPr>
        <p:spPr>
          <a:xfrm>
            <a:off x="1495128" y="6681045"/>
            <a:ext cx="4002588" cy="376679"/>
          </a:xfrm>
          <a:prstGeom prst="rect">
            <a:avLst/>
          </a:prstGeom>
        </p:spPr>
        <p:txBody>
          <a:bodyPr lIns="0" tIns="0" rIns="0" bIns="0" rtlCol="0" anchor="t">
            <a:spAutoFit/>
          </a:bodyPr>
          <a:lstStyle/>
          <a:p>
            <a:pPr marL="0" lvl="0" indent="0" algn="ctr">
              <a:lnSpc>
                <a:spcPts val="3135"/>
              </a:lnSpc>
              <a:spcBef>
                <a:spcPct val="0"/>
              </a:spcBef>
            </a:pPr>
            <a:r>
              <a:rPr lang="en-US" sz="2272">
                <a:solidFill>
                  <a:srgbClr val="051D40"/>
                </a:solidFill>
                <a:latin typeface="DM Sans"/>
                <a:ea typeface="DM Sans"/>
                <a:cs typeface="DM Sans"/>
                <a:sym typeface="DM Sans"/>
              </a:rPr>
              <a:t>Lo culturalmente construido</a:t>
            </a:r>
          </a:p>
        </p:txBody>
      </p:sp>
      <p:sp>
        <p:nvSpPr>
          <p:cNvPr id="10" name="Freeform 10"/>
          <p:cNvSpPr/>
          <p:nvPr/>
        </p:nvSpPr>
        <p:spPr>
          <a:xfrm>
            <a:off x="2437952" y="4012634"/>
            <a:ext cx="1114628" cy="1130866"/>
          </a:xfrm>
          <a:custGeom>
            <a:avLst/>
            <a:gdLst/>
            <a:ahLst/>
            <a:cxnLst/>
            <a:rect l="l" t="t" r="r" b="b"/>
            <a:pathLst>
              <a:path w="1114628" h="1130866">
                <a:moveTo>
                  <a:pt x="0" y="0"/>
                </a:moveTo>
                <a:lnTo>
                  <a:pt x="1114629" y="0"/>
                </a:lnTo>
                <a:lnTo>
                  <a:pt x="1114629" y="1130866"/>
                </a:lnTo>
                <a:lnTo>
                  <a:pt x="0" y="11308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419"/>
          </a:p>
        </p:txBody>
      </p:sp>
      <p:grpSp>
        <p:nvGrpSpPr>
          <p:cNvPr id="11" name="Group 11"/>
          <p:cNvGrpSpPr/>
          <p:nvPr/>
        </p:nvGrpSpPr>
        <p:grpSpPr>
          <a:xfrm>
            <a:off x="5908094" y="4012634"/>
            <a:ext cx="4297048" cy="4206015"/>
            <a:chOff x="0" y="0"/>
            <a:chExt cx="1131733" cy="1107757"/>
          </a:xfrm>
        </p:grpSpPr>
        <p:sp>
          <p:nvSpPr>
            <p:cNvPr id="12" name="Freeform 12"/>
            <p:cNvSpPr/>
            <p:nvPr/>
          </p:nvSpPr>
          <p:spPr>
            <a:xfrm>
              <a:off x="0" y="0"/>
              <a:ext cx="1131733" cy="1107757"/>
            </a:xfrm>
            <a:custGeom>
              <a:avLst/>
              <a:gdLst/>
              <a:ahLst/>
              <a:cxnLst/>
              <a:rect l="l" t="t" r="r" b="b"/>
              <a:pathLst>
                <a:path w="1131733" h="1107757">
                  <a:moveTo>
                    <a:pt x="0" y="0"/>
                  </a:moveTo>
                  <a:lnTo>
                    <a:pt x="1131733" y="0"/>
                  </a:lnTo>
                  <a:lnTo>
                    <a:pt x="1131733" y="1107757"/>
                  </a:lnTo>
                  <a:lnTo>
                    <a:pt x="0" y="1107757"/>
                  </a:lnTo>
                  <a:close/>
                </a:path>
              </a:pathLst>
            </a:custGeom>
            <a:solidFill>
              <a:srgbClr val="CFF4FF"/>
            </a:solidFill>
            <a:ln w="19050" cap="sq">
              <a:solidFill>
                <a:srgbClr val="FFFFFF"/>
              </a:solidFill>
              <a:prstDash val="solid"/>
              <a:miter/>
            </a:ln>
          </p:spPr>
          <p:txBody>
            <a:bodyPr/>
            <a:lstStyle/>
            <a:p>
              <a:endParaRPr lang="es-419"/>
            </a:p>
          </p:txBody>
        </p:sp>
        <p:sp>
          <p:nvSpPr>
            <p:cNvPr id="13" name="TextBox 13"/>
            <p:cNvSpPr txBox="1"/>
            <p:nvPr/>
          </p:nvSpPr>
          <p:spPr>
            <a:xfrm>
              <a:off x="0" y="-38100"/>
              <a:ext cx="1131733" cy="1145857"/>
            </a:xfrm>
            <a:prstGeom prst="rect">
              <a:avLst/>
            </a:prstGeom>
          </p:spPr>
          <p:txBody>
            <a:bodyPr lIns="50800" tIns="50800" rIns="50800" bIns="50800" rtlCol="0" anchor="ctr"/>
            <a:lstStyle/>
            <a:p>
              <a:pPr algn="ctr">
                <a:lnSpc>
                  <a:spcPts val="2605"/>
                </a:lnSpc>
              </a:pPr>
              <a:endParaRPr/>
            </a:p>
          </p:txBody>
        </p:sp>
      </p:grpSp>
      <p:grpSp>
        <p:nvGrpSpPr>
          <p:cNvPr id="14" name="Group 14"/>
          <p:cNvGrpSpPr/>
          <p:nvPr/>
        </p:nvGrpSpPr>
        <p:grpSpPr>
          <a:xfrm>
            <a:off x="10662342" y="4509365"/>
            <a:ext cx="5631695" cy="4419558"/>
            <a:chOff x="0" y="0"/>
            <a:chExt cx="1483245" cy="1163999"/>
          </a:xfrm>
        </p:grpSpPr>
        <p:sp>
          <p:nvSpPr>
            <p:cNvPr id="15" name="Freeform 15"/>
            <p:cNvSpPr/>
            <p:nvPr/>
          </p:nvSpPr>
          <p:spPr>
            <a:xfrm>
              <a:off x="0" y="0"/>
              <a:ext cx="1483245" cy="1163999"/>
            </a:xfrm>
            <a:custGeom>
              <a:avLst/>
              <a:gdLst/>
              <a:ahLst/>
              <a:cxnLst/>
              <a:rect l="l" t="t" r="r" b="b"/>
              <a:pathLst>
                <a:path w="1483245" h="1163999">
                  <a:moveTo>
                    <a:pt x="0" y="0"/>
                  </a:moveTo>
                  <a:lnTo>
                    <a:pt x="1483245" y="0"/>
                  </a:lnTo>
                  <a:lnTo>
                    <a:pt x="1483245" y="1163999"/>
                  </a:lnTo>
                  <a:lnTo>
                    <a:pt x="0" y="1163999"/>
                  </a:lnTo>
                  <a:close/>
                </a:path>
              </a:pathLst>
            </a:custGeom>
            <a:solidFill>
              <a:srgbClr val="CFF4FF"/>
            </a:solidFill>
            <a:ln w="19050" cap="sq">
              <a:solidFill>
                <a:srgbClr val="FFFFFF"/>
              </a:solidFill>
              <a:prstDash val="solid"/>
              <a:miter/>
            </a:ln>
          </p:spPr>
          <p:txBody>
            <a:bodyPr/>
            <a:lstStyle/>
            <a:p>
              <a:endParaRPr lang="es-419"/>
            </a:p>
          </p:txBody>
        </p:sp>
        <p:sp>
          <p:nvSpPr>
            <p:cNvPr id="16" name="TextBox 16"/>
            <p:cNvSpPr txBox="1"/>
            <p:nvPr/>
          </p:nvSpPr>
          <p:spPr>
            <a:xfrm>
              <a:off x="0" y="-38100"/>
              <a:ext cx="1483245" cy="1202099"/>
            </a:xfrm>
            <a:prstGeom prst="rect">
              <a:avLst/>
            </a:prstGeom>
          </p:spPr>
          <p:txBody>
            <a:bodyPr lIns="50800" tIns="50800" rIns="50800" bIns="50800" rtlCol="0" anchor="ctr"/>
            <a:lstStyle/>
            <a:p>
              <a:pPr algn="ctr">
                <a:lnSpc>
                  <a:spcPts val="2605"/>
                </a:lnSpc>
              </a:pPr>
              <a:endParaRPr/>
            </a:p>
          </p:txBody>
        </p:sp>
      </p:grpSp>
      <p:sp>
        <p:nvSpPr>
          <p:cNvPr id="17" name="Freeform 17"/>
          <p:cNvSpPr/>
          <p:nvPr/>
        </p:nvSpPr>
        <p:spPr>
          <a:xfrm>
            <a:off x="7048968" y="4456053"/>
            <a:ext cx="1007650" cy="959517"/>
          </a:xfrm>
          <a:custGeom>
            <a:avLst/>
            <a:gdLst/>
            <a:ahLst/>
            <a:cxnLst/>
            <a:rect l="l" t="t" r="r" b="b"/>
            <a:pathLst>
              <a:path w="1007650" h="959517">
                <a:moveTo>
                  <a:pt x="0" y="0"/>
                </a:moveTo>
                <a:lnTo>
                  <a:pt x="1007650" y="0"/>
                </a:lnTo>
                <a:lnTo>
                  <a:pt x="1007650" y="959517"/>
                </a:lnTo>
                <a:lnTo>
                  <a:pt x="0" y="9595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419"/>
          </a:p>
        </p:txBody>
      </p:sp>
      <p:sp>
        <p:nvSpPr>
          <p:cNvPr id="18" name="Freeform 18"/>
          <p:cNvSpPr/>
          <p:nvPr/>
        </p:nvSpPr>
        <p:spPr>
          <a:xfrm>
            <a:off x="13049156" y="4680715"/>
            <a:ext cx="1599195" cy="959517"/>
          </a:xfrm>
          <a:custGeom>
            <a:avLst/>
            <a:gdLst/>
            <a:ahLst/>
            <a:cxnLst/>
            <a:rect l="l" t="t" r="r" b="b"/>
            <a:pathLst>
              <a:path w="1599195" h="959517">
                <a:moveTo>
                  <a:pt x="0" y="0"/>
                </a:moveTo>
                <a:lnTo>
                  <a:pt x="1599195" y="0"/>
                </a:lnTo>
                <a:lnTo>
                  <a:pt x="1599195" y="959517"/>
                </a:lnTo>
                <a:lnTo>
                  <a:pt x="0" y="9595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419"/>
          </a:p>
        </p:txBody>
      </p:sp>
      <p:sp>
        <p:nvSpPr>
          <p:cNvPr id="19" name="Freeform 19"/>
          <p:cNvSpPr/>
          <p:nvPr/>
        </p:nvSpPr>
        <p:spPr>
          <a:xfrm rot="1313163">
            <a:off x="14330817" y="-1655690"/>
            <a:ext cx="9085628" cy="5368780"/>
          </a:xfrm>
          <a:custGeom>
            <a:avLst/>
            <a:gdLst/>
            <a:ahLst/>
            <a:cxnLst/>
            <a:rect l="l" t="t" r="r" b="b"/>
            <a:pathLst>
              <a:path w="9085628" h="5368780">
                <a:moveTo>
                  <a:pt x="0" y="0"/>
                </a:moveTo>
                <a:lnTo>
                  <a:pt x="9085629" y="0"/>
                </a:lnTo>
                <a:lnTo>
                  <a:pt x="9085629" y="5368780"/>
                </a:lnTo>
                <a:lnTo>
                  <a:pt x="0" y="53687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20" name="TextBox 20"/>
          <p:cNvSpPr txBox="1"/>
          <p:nvPr/>
        </p:nvSpPr>
        <p:spPr>
          <a:xfrm>
            <a:off x="5497716" y="1679705"/>
            <a:ext cx="7241638" cy="1012585"/>
          </a:xfrm>
          <a:prstGeom prst="rect">
            <a:avLst/>
          </a:prstGeom>
        </p:spPr>
        <p:txBody>
          <a:bodyPr lIns="0" tIns="0" rIns="0" bIns="0" rtlCol="0" anchor="t">
            <a:spAutoFit/>
          </a:bodyPr>
          <a:lstStyle/>
          <a:p>
            <a:pPr marL="0" lvl="0" indent="0" algn="ctr">
              <a:lnSpc>
                <a:spcPts val="7884"/>
              </a:lnSpc>
              <a:spcBef>
                <a:spcPct val="0"/>
              </a:spcBef>
            </a:pPr>
            <a:r>
              <a:rPr lang="en-US" sz="6570" b="1" dirty="0">
                <a:solidFill>
                  <a:srgbClr val="FFFFFF"/>
                </a:solidFill>
                <a:latin typeface="Now Bold"/>
                <a:ea typeface="Now Bold"/>
                <a:cs typeface="Now Bold"/>
                <a:sym typeface="Now Bold"/>
              </a:rPr>
              <a:t>CONCEPTOS</a:t>
            </a:r>
          </a:p>
        </p:txBody>
      </p:sp>
      <p:sp>
        <p:nvSpPr>
          <p:cNvPr id="21" name="TextBox 21"/>
          <p:cNvSpPr txBox="1"/>
          <p:nvPr/>
        </p:nvSpPr>
        <p:spPr>
          <a:xfrm>
            <a:off x="993973" y="5568058"/>
            <a:ext cx="4002588" cy="628474"/>
          </a:xfrm>
          <a:prstGeom prst="rect">
            <a:avLst/>
          </a:prstGeom>
        </p:spPr>
        <p:txBody>
          <a:bodyPr lIns="0" tIns="0" rIns="0" bIns="0" rtlCol="0" anchor="t">
            <a:spAutoFit/>
          </a:bodyPr>
          <a:lstStyle/>
          <a:p>
            <a:pPr marL="0" lvl="0" indent="0" algn="ctr">
              <a:lnSpc>
                <a:spcPts val="5185"/>
              </a:lnSpc>
              <a:spcBef>
                <a:spcPct val="0"/>
              </a:spcBef>
            </a:pPr>
            <a:r>
              <a:rPr lang="en-US" sz="3757" dirty="0" err="1">
                <a:solidFill>
                  <a:srgbClr val="0071C9"/>
                </a:solidFill>
                <a:latin typeface="DM Sans"/>
                <a:ea typeface="DM Sans"/>
                <a:cs typeface="DM Sans"/>
                <a:sym typeface="DM Sans"/>
              </a:rPr>
              <a:t>Género</a:t>
            </a:r>
            <a:endParaRPr lang="en-US" sz="3757" dirty="0">
              <a:solidFill>
                <a:srgbClr val="0071C9"/>
              </a:solidFill>
              <a:latin typeface="DM Sans"/>
              <a:ea typeface="DM Sans"/>
              <a:cs typeface="DM Sans"/>
              <a:sym typeface="DM Sans"/>
            </a:endParaRPr>
          </a:p>
        </p:txBody>
      </p:sp>
      <p:sp>
        <p:nvSpPr>
          <p:cNvPr id="22" name="TextBox 22"/>
          <p:cNvSpPr txBox="1"/>
          <p:nvPr/>
        </p:nvSpPr>
        <p:spPr>
          <a:xfrm>
            <a:off x="5908094" y="6476392"/>
            <a:ext cx="4002588" cy="1642892"/>
          </a:xfrm>
          <a:prstGeom prst="rect">
            <a:avLst/>
          </a:prstGeom>
        </p:spPr>
        <p:txBody>
          <a:bodyPr lIns="0" tIns="0" rIns="0" bIns="0" rtlCol="0" anchor="t">
            <a:spAutoFit/>
          </a:bodyPr>
          <a:lstStyle/>
          <a:p>
            <a:pPr algn="ctr">
              <a:lnSpc>
                <a:spcPts val="2169"/>
              </a:lnSpc>
            </a:pPr>
            <a:r>
              <a:rPr lang="en-US" sz="1572">
                <a:solidFill>
                  <a:srgbClr val="051D40"/>
                </a:solidFill>
                <a:latin typeface="DM Sans"/>
                <a:ea typeface="DM Sans"/>
                <a:cs typeface="DM Sans"/>
                <a:sym typeface="DM Sans"/>
              </a:rPr>
              <a:t>Estructura las identidades, relaciones, tareas y posiciones de lo femenino y lo masculino en las instituciones, las organizaciones, los grupos y la subjetividad personal. (Evangelina García). </a:t>
            </a:r>
          </a:p>
          <a:p>
            <a:pPr marL="0" lvl="0" indent="0" algn="ctr">
              <a:lnSpc>
                <a:spcPts val="2169"/>
              </a:lnSpc>
              <a:spcBef>
                <a:spcPct val="0"/>
              </a:spcBef>
            </a:pPr>
            <a:endParaRPr lang="en-US" sz="1572">
              <a:solidFill>
                <a:srgbClr val="051D40"/>
              </a:solidFill>
              <a:latin typeface="DM Sans"/>
              <a:ea typeface="DM Sans"/>
              <a:cs typeface="DM Sans"/>
              <a:sym typeface="DM Sans"/>
            </a:endParaRPr>
          </a:p>
        </p:txBody>
      </p:sp>
      <p:sp>
        <p:nvSpPr>
          <p:cNvPr id="23" name="TextBox 23"/>
          <p:cNvSpPr txBox="1"/>
          <p:nvPr/>
        </p:nvSpPr>
        <p:spPr>
          <a:xfrm>
            <a:off x="5908094" y="5583082"/>
            <a:ext cx="4002588" cy="628474"/>
          </a:xfrm>
          <a:prstGeom prst="rect">
            <a:avLst/>
          </a:prstGeom>
        </p:spPr>
        <p:txBody>
          <a:bodyPr lIns="0" tIns="0" rIns="0" bIns="0" rtlCol="0" anchor="t">
            <a:spAutoFit/>
          </a:bodyPr>
          <a:lstStyle/>
          <a:p>
            <a:pPr marL="0" lvl="0" indent="0" algn="ctr">
              <a:lnSpc>
                <a:spcPts val="5185"/>
              </a:lnSpc>
              <a:spcBef>
                <a:spcPct val="0"/>
              </a:spcBef>
            </a:pPr>
            <a:r>
              <a:rPr lang="en-US" sz="3757" b="1">
                <a:solidFill>
                  <a:srgbClr val="F1945B"/>
                </a:solidFill>
                <a:latin typeface="DM Sans Bold"/>
                <a:ea typeface="DM Sans Bold"/>
                <a:cs typeface="DM Sans Bold"/>
                <a:sym typeface="DM Sans Bold"/>
              </a:rPr>
              <a:t>Orden de género</a:t>
            </a:r>
          </a:p>
        </p:txBody>
      </p:sp>
      <p:sp>
        <p:nvSpPr>
          <p:cNvPr id="24" name="TextBox 24"/>
          <p:cNvSpPr txBox="1"/>
          <p:nvPr/>
        </p:nvSpPr>
        <p:spPr>
          <a:xfrm>
            <a:off x="11509069" y="6494151"/>
            <a:ext cx="4017957" cy="1857807"/>
          </a:xfrm>
          <a:prstGeom prst="rect">
            <a:avLst/>
          </a:prstGeom>
        </p:spPr>
        <p:txBody>
          <a:bodyPr lIns="0" tIns="0" rIns="0" bIns="0" rtlCol="0" anchor="t">
            <a:spAutoFit/>
          </a:bodyPr>
          <a:lstStyle/>
          <a:p>
            <a:pPr marL="0" lvl="0" indent="0" algn="ctr">
              <a:lnSpc>
                <a:spcPts val="1762"/>
              </a:lnSpc>
              <a:spcBef>
                <a:spcPct val="0"/>
              </a:spcBef>
            </a:pPr>
            <a:r>
              <a:rPr lang="en-US" sz="1277">
                <a:solidFill>
                  <a:srgbClr val="051D40"/>
                </a:solidFill>
                <a:latin typeface="DM Sans"/>
                <a:ea typeface="DM Sans"/>
                <a:cs typeface="DM Sans"/>
                <a:sym typeface="DM Sans"/>
              </a:rPr>
              <a:t>Sistema de dominación que se refleja también en lo político generando una desigualdad estructural entre hombres y mujeres o personas que no se identifican como ninguno de dichos géneros, esta sumisión se justifica en las diferencias biológicas de cada persona y a partir de esto se asigna un rol o papel para desempeñar.</a:t>
            </a:r>
          </a:p>
          <a:p>
            <a:pPr marL="0" lvl="0" indent="0" algn="ctr">
              <a:lnSpc>
                <a:spcPts val="1353"/>
              </a:lnSpc>
              <a:spcBef>
                <a:spcPct val="0"/>
              </a:spcBef>
            </a:pPr>
            <a:endParaRPr lang="en-US" sz="1277">
              <a:solidFill>
                <a:srgbClr val="051D40"/>
              </a:solidFill>
              <a:latin typeface="DM Sans"/>
              <a:ea typeface="DM Sans"/>
              <a:cs typeface="DM Sans"/>
              <a:sym typeface="DM Sans"/>
            </a:endParaRPr>
          </a:p>
          <a:p>
            <a:pPr marL="0" lvl="0" indent="0" algn="ctr">
              <a:lnSpc>
                <a:spcPts val="1353"/>
              </a:lnSpc>
              <a:spcBef>
                <a:spcPct val="0"/>
              </a:spcBef>
            </a:pPr>
            <a:endParaRPr lang="en-US" sz="1277">
              <a:solidFill>
                <a:srgbClr val="051D40"/>
              </a:solidFill>
              <a:latin typeface="DM Sans"/>
              <a:ea typeface="DM Sans"/>
              <a:cs typeface="DM Sans"/>
              <a:sym typeface="DM Sans"/>
            </a:endParaRPr>
          </a:p>
        </p:txBody>
      </p:sp>
      <p:sp>
        <p:nvSpPr>
          <p:cNvPr id="25" name="TextBox 25"/>
          <p:cNvSpPr txBox="1"/>
          <p:nvPr/>
        </p:nvSpPr>
        <p:spPr>
          <a:xfrm>
            <a:off x="11847460" y="5853720"/>
            <a:ext cx="4002588" cy="628474"/>
          </a:xfrm>
          <a:prstGeom prst="rect">
            <a:avLst/>
          </a:prstGeom>
        </p:spPr>
        <p:txBody>
          <a:bodyPr lIns="0" tIns="0" rIns="0" bIns="0" rtlCol="0" anchor="t">
            <a:spAutoFit/>
          </a:bodyPr>
          <a:lstStyle/>
          <a:p>
            <a:pPr marL="0" lvl="0" indent="0" algn="ctr">
              <a:lnSpc>
                <a:spcPts val="5185"/>
              </a:lnSpc>
              <a:spcBef>
                <a:spcPct val="0"/>
              </a:spcBef>
            </a:pPr>
            <a:r>
              <a:rPr lang="en-US" sz="3757" b="1" spc="-75">
                <a:solidFill>
                  <a:srgbClr val="1C5739"/>
                </a:solidFill>
                <a:latin typeface="DM Sans Bold"/>
                <a:ea typeface="DM Sans Bold"/>
                <a:cs typeface="DM Sans Bold"/>
                <a:sym typeface="DM Sans Bold"/>
              </a:rPr>
              <a:t>Patriarcando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28975" y="1631422"/>
            <a:ext cx="12773025" cy="1988345"/>
          </a:xfrm>
        </p:spPr>
        <p:txBody>
          <a:bodyPr>
            <a:normAutofit fontScale="90000"/>
          </a:bodyPr>
          <a:lstStyle/>
          <a:p>
            <a:r>
              <a:rPr lang="es-ES" sz="6000" b="1" dirty="0">
                <a:solidFill>
                  <a:srgbClr val="003D41"/>
                </a:solidFill>
              </a:rPr>
              <a:t>Conceptos básicos</a:t>
            </a:r>
            <a:br>
              <a:rPr lang="es-ES" sz="6000" b="1" dirty="0">
                <a:solidFill>
                  <a:srgbClr val="003D41"/>
                </a:solidFill>
              </a:rPr>
            </a:br>
            <a:br>
              <a:rPr lang="es-ES" b="1" dirty="0">
                <a:solidFill>
                  <a:srgbClr val="003D41"/>
                </a:solidFill>
              </a:rPr>
            </a:br>
            <a:br>
              <a:rPr lang="es-ES" sz="6000" b="1" dirty="0">
                <a:solidFill>
                  <a:srgbClr val="003D41"/>
                </a:solidFill>
              </a:rPr>
            </a:br>
            <a:br>
              <a:rPr lang="es-MX" dirty="0"/>
            </a:br>
            <a:endParaRPr lang="es-MX" dirty="0"/>
          </a:p>
        </p:txBody>
      </p:sp>
      <p:sp>
        <p:nvSpPr>
          <p:cNvPr id="3" name="Marcador de contenido 2"/>
          <p:cNvSpPr>
            <a:spLocks noGrp="1"/>
          </p:cNvSpPr>
          <p:nvPr>
            <p:ph idx="1"/>
          </p:nvPr>
        </p:nvSpPr>
        <p:spPr>
          <a:xfrm>
            <a:off x="3228975" y="2167468"/>
            <a:ext cx="11830050" cy="7097978"/>
          </a:xfrm>
        </p:spPr>
        <p:txBody>
          <a:bodyPr>
            <a:normAutofit/>
          </a:bodyPr>
          <a:lstStyle/>
          <a:p>
            <a:pPr marL="0" indent="0" algn="just">
              <a:buNone/>
            </a:pPr>
            <a:endParaRPr lang="es-MX" dirty="0"/>
          </a:p>
          <a:p>
            <a:pPr marL="0" indent="0">
              <a:buNone/>
            </a:pPr>
            <a:endParaRPr lang="es-MX" dirty="0"/>
          </a:p>
        </p:txBody>
      </p:sp>
      <p:graphicFrame>
        <p:nvGraphicFramePr>
          <p:cNvPr id="6" name="Tabla 5"/>
          <p:cNvGraphicFramePr>
            <a:graphicFrameLocks noGrp="1"/>
          </p:cNvGraphicFramePr>
          <p:nvPr>
            <p:extLst>
              <p:ext uri="{D42A27DB-BD31-4B8C-83A1-F6EECF244321}">
                <p14:modId xmlns:p14="http://schemas.microsoft.com/office/powerpoint/2010/main" val="2589738074"/>
              </p:ext>
            </p:extLst>
          </p:nvPr>
        </p:nvGraphicFramePr>
        <p:xfrm>
          <a:off x="1752600" y="1631422"/>
          <a:ext cx="12718257" cy="2534920"/>
        </p:xfrm>
        <a:graphic>
          <a:graphicData uri="http://schemas.openxmlformats.org/drawingml/2006/table">
            <a:tbl>
              <a:tblPr firstRow="1" bandRow="1">
                <a:tableStyleId>{5C22544A-7EE6-4342-B048-85BDC9FD1C3A}</a:tableStyleId>
              </a:tblPr>
              <a:tblGrid>
                <a:gridCol w="3511650">
                  <a:extLst>
                    <a:ext uri="{9D8B030D-6E8A-4147-A177-3AD203B41FA5}">
                      <a16:colId xmlns:a16="http://schemas.microsoft.com/office/drawing/2014/main" val="3709803413"/>
                    </a:ext>
                  </a:extLst>
                </a:gridCol>
                <a:gridCol w="9206607">
                  <a:extLst>
                    <a:ext uri="{9D8B030D-6E8A-4147-A177-3AD203B41FA5}">
                      <a16:colId xmlns:a16="http://schemas.microsoft.com/office/drawing/2014/main" val="1221141239"/>
                    </a:ext>
                  </a:extLst>
                </a:gridCol>
              </a:tblGrid>
              <a:tr h="2534920">
                <a:tc>
                  <a:txBody>
                    <a:bodyPr/>
                    <a:lstStyle/>
                    <a:p>
                      <a:pPr algn="ctr"/>
                      <a:endParaRPr lang="es-MX" sz="4100" b="1" dirty="0">
                        <a:solidFill>
                          <a:schemeClr val="bg1"/>
                        </a:solidFill>
                      </a:endParaRPr>
                    </a:p>
                    <a:p>
                      <a:pPr algn="ctr"/>
                      <a:r>
                        <a:rPr lang="es-MX" sz="4100" b="1" dirty="0">
                          <a:solidFill>
                            <a:schemeClr val="bg1"/>
                          </a:solidFill>
                        </a:rPr>
                        <a:t>Estereotipo</a:t>
                      </a:r>
                      <a:r>
                        <a:rPr lang="es-MX" sz="4100" b="1" baseline="0" dirty="0">
                          <a:solidFill>
                            <a:schemeClr val="bg1"/>
                          </a:solidFill>
                        </a:rPr>
                        <a:t> de género</a:t>
                      </a:r>
                    </a:p>
                  </a:txBody>
                  <a:tcPr marL="137160" marR="137160" marT="68580" marB="68580">
                    <a:solidFill>
                      <a:srgbClr val="089092"/>
                    </a:solidFill>
                  </a:tcPr>
                </a:tc>
                <a:tc>
                  <a:txBody>
                    <a:bodyPr/>
                    <a:lstStyle/>
                    <a:p>
                      <a:pPr algn="just"/>
                      <a:r>
                        <a:rPr lang="es-MX" sz="2700" kern="1200" dirty="0">
                          <a:solidFill>
                            <a:schemeClr val="bg1"/>
                          </a:solidFill>
                          <a:effectLst/>
                          <a:latin typeface="+mn-lt"/>
                          <a:ea typeface="+mn-ea"/>
                          <a:cs typeface="+mn-cs"/>
                        </a:rPr>
                        <a:t>Una pre-concepción de atributos, conductas o características poseídas o papeles que son o deberían ser ejecutados por hombres y mujeres respectivamente (</a:t>
                      </a:r>
                      <a:r>
                        <a:rPr lang="es-MX" sz="2700" kern="1200" dirty="0" err="1">
                          <a:solidFill>
                            <a:schemeClr val="bg1"/>
                          </a:solidFill>
                          <a:effectLst/>
                          <a:latin typeface="+mn-lt"/>
                          <a:ea typeface="+mn-ea"/>
                          <a:cs typeface="+mn-cs"/>
                        </a:rPr>
                        <a:t>CoIDH</a:t>
                      </a:r>
                      <a:r>
                        <a:rPr lang="es-MX" sz="2700" kern="1200" dirty="0">
                          <a:solidFill>
                            <a:schemeClr val="bg1"/>
                          </a:solidFill>
                          <a:effectLst/>
                          <a:latin typeface="+mn-lt"/>
                          <a:ea typeface="+mn-ea"/>
                          <a:cs typeface="+mn-cs"/>
                        </a:rPr>
                        <a:t>).</a:t>
                      </a:r>
                      <a:endParaRPr lang="es-MX" sz="4100" b="1" dirty="0">
                        <a:solidFill>
                          <a:schemeClr val="bg1"/>
                        </a:solidFill>
                      </a:endParaRPr>
                    </a:p>
                  </a:txBody>
                  <a:tcPr marL="137160" marR="137160" marT="68580" marB="68580">
                    <a:solidFill>
                      <a:srgbClr val="089092"/>
                    </a:solidFill>
                  </a:tcPr>
                </a:tc>
                <a:extLst>
                  <a:ext uri="{0D108BD9-81ED-4DB2-BD59-A6C34878D82A}">
                    <a16:rowId xmlns:a16="http://schemas.microsoft.com/office/drawing/2014/main" val="3857838226"/>
                  </a:ext>
                </a:extLst>
              </a:tr>
            </a:tbl>
          </a:graphicData>
        </a:graphic>
      </p:graphicFrame>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4664288"/>
            <a:ext cx="2896789" cy="3277596"/>
          </a:xfrm>
          <a:prstGeom prst="rect">
            <a:avLst/>
          </a:prstGeom>
        </p:spPr>
      </p:pic>
      <p:sp>
        <p:nvSpPr>
          <p:cNvPr id="10" name="CuadroTexto 9"/>
          <p:cNvSpPr txBox="1"/>
          <p:nvPr/>
        </p:nvSpPr>
        <p:spPr>
          <a:xfrm>
            <a:off x="5174457" y="3911144"/>
            <a:ext cx="9296400" cy="5062924"/>
          </a:xfrm>
          <a:prstGeom prst="rect">
            <a:avLst/>
          </a:prstGeom>
          <a:noFill/>
        </p:spPr>
        <p:txBody>
          <a:bodyPr wrap="square" rtlCol="0">
            <a:spAutoFit/>
          </a:bodyPr>
          <a:lstStyle/>
          <a:p>
            <a:endParaRPr lang="es-MX" sz="2400" dirty="0"/>
          </a:p>
          <a:p>
            <a:pPr algn="just"/>
            <a:r>
              <a:rPr lang="es-ES" sz="2000" i="1" dirty="0"/>
              <a:t>Norma Aidé Jiménez Osorio declaró como los policías, al agredirla, le decían que eso le pasaba </a:t>
            </a:r>
            <a:r>
              <a:rPr lang="es-ES" sz="2000" b="1" i="1" dirty="0"/>
              <a:t>“por no estar en [su] casa lavando trastes” y que era una puta, diciéndoles que “debería[n] estar en la casa cocinando en lugar de andar ahí, que no </a:t>
            </a:r>
            <a:r>
              <a:rPr lang="es-ES" sz="2000" b="1" i="1" dirty="0" err="1"/>
              <a:t>pensa</a:t>
            </a:r>
            <a:r>
              <a:rPr lang="es-ES" sz="2000" b="1" i="1" dirty="0"/>
              <a:t>[</a:t>
            </a:r>
            <a:r>
              <a:rPr lang="es-ES" sz="2000" b="1" i="1" dirty="0" err="1"/>
              <a:t>ban</a:t>
            </a:r>
            <a:r>
              <a:rPr lang="es-ES" sz="2000" b="1" i="1" dirty="0"/>
              <a:t>] en [sus] familias o en [sus] hijos”. </a:t>
            </a:r>
          </a:p>
          <a:p>
            <a:pPr algn="just"/>
            <a:endParaRPr lang="es-ES" sz="2000" i="1" dirty="0"/>
          </a:p>
          <a:p>
            <a:pPr algn="just"/>
            <a:r>
              <a:rPr lang="es-ES" sz="2000" i="1" dirty="0"/>
              <a:t>Angélica Patricia Torres Linares </a:t>
            </a:r>
            <a:r>
              <a:rPr lang="es-ES" sz="2000" dirty="0"/>
              <a:t>relató como mientras la golpeaban, le dijeron </a:t>
            </a:r>
            <a:r>
              <a:rPr lang="es-ES" sz="2000" b="1" dirty="0"/>
              <a:t>“que qué hacía [ella] ahí, si las mujeres nada más </a:t>
            </a:r>
            <a:r>
              <a:rPr lang="es-ES" sz="2000" b="1" dirty="0" err="1"/>
              <a:t>serv</a:t>
            </a:r>
            <a:r>
              <a:rPr lang="es-ES" sz="2000" b="1" dirty="0"/>
              <a:t>[</a:t>
            </a:r>
            <a:r>
              <a:rPr lang="es-ES" sz="2000" b="1" dirty="0" err="1"/>
              <a:t>ían</a:t>
            </a:r>
            <a:r>
              <a:rPr lang="es-ES" sz="2000" b="1" dirty="0"/>
              <a:t>] para hacer tortillas, que […] debería de estar en [su] casa, que eso [le] pasaba por no estar en [su] casa”. </a:t>
            </a:r>
          </a:p>
          <a:p>
            <a:pPr algn="just"/>
            <a:endParaRPr lang="es-ES" sz="2400" dirty="0"/>
          </a:p>
          <a:p>
            <a:pPr algn="just"/>
            <a:r>
              <a:rPr lang="es-ES" sz="2400" dirty="0"/>
              <a:t>(Párrafo 214  de la sentencia de la </a:t>
            </a:r>
            <a:r>
              <a:rPr lang="es-ES" sz="2400" dirty="0" err="1"/>
              <a:t>CoIDH</a:t>
            </a:r>
            <a:r>
              <a:rPr lang="es-ES" sz="2400" dirty="0"/>
              <a:t> CASO MUJERES VÍCTIMAS DE TORTURA SEXUAL EN ATENCO VS. MÉXICO).</a:t>
            </a:r>
          </a:p>
          <a:p>
            <a:endParaRPr lang="es-MX" sz="2700" dirty="0"/>
          </a:p>
        </p:txBody>
      </p:sp>
    </p:spTree>
    <p:extLst>
      <p:ext uri="{BB962C8B-B14F-4D97-AF65-F5344CB8AC3E}">
        <p14:creationId xmlns:p14="http://schemas.microsoft.com/office/powerpoint/2010/main" val="1399542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28975" y="1631422"/>
            <a:ext cx="12773025" cy="1988345"/>
          </a:xfrm>
        </p:spPr>
        <p:txBody>
          <a:bodyPr>
            <a:normAutofit fontScale="90000"/>
          </a:bodyPr>
          <a:lstStyle/>
          <a:p>
            <a:r>
              <a:rPr lang="es-ES" sz="6000" b="1" dirty="0">
                <a:solidFill>
                  <a:srgbClr val="003D41"/>
                </a:solidFill>
              </a:rPr>
              <a:t>Conceptos básicos</a:t>
            </a:r>
            <a:br>
              <a:rPr lang="es-ES" sz="6000" b="1" dirty="0">
                <a:solidFill>
                  <a:srgbClr val="003D41"/>
                </a:solidFill>
              </a:rPr>
            </a:br>
            <a:br>
              <a:rPr lang="es-ES" b="1" dirty="0">
                <a:solidFill>
                  <a:srgbClr val="003D41"/>
                </a:solidFill>
              </a:rPr>
            </a:br>
            <a:br>
              <a:rPr lang="es-ES" sz="6000" b="1" dirty="0">
                <a:solidFill>
                  <a:srgbClr val="003D41"/>
                </a:solidFill>
              </a:rPr>
            </a:br>
            <a:br>
              <a:rPr lang="es-MX" dirty="0"/>
            </a:br>
            <a:endParaRPr lang="es-MX" dirty="0"/>
          </a:p>
        </p:txBody>
      </p:sp>
      <p:sp>
        <p:nvSpPr>
          <p:cNvPr id="3" name="Marcador de contenido 2"/>
          <p:cNvSpPr>
            <a:spLocks noGrp="1"/>
          </p:cNvSpPr>
          <p:nvPr>
            <p:ph idx="1"/>
          </p:nvPr>
        </p:nvSpPr>
        <p:spPr>
          <a:xfrm>
            <a:off x="3228975" y="2167468"/>
            <a:ext cx="11830050" cy="7097978"/>
          </a:xfrm>
        </p:spPr>
        <p:txBody>
          <a:bodyPr>
            <a:normAutofit/>
          </a:bodyPr>
          <a:lstStyle/>
          <a:p>
            <a:pPr marL="0" indent="0" algn="just">
              <a:buNone/>
            </a:pPr>
            <a:endParaRPr lang="es-MX" dirty="0"/>
          </a:p>
          <a:p>
            <a:pPr marL="0" indent="0">
              <a:buNone/>
            </a:pPr>
            <a:endParaRPr lang="es-MX" dirty="0"/>
          </a:p>
        </p:txBody>
      </p:sp>
      <p:sp>
        <p:nvSpPr>
          <p:cNvPr id="4" name="Marcador de número de diapositiva 3"/>
          <p:cNvSpPr>
            <a:spLocks noGrp="1"/>
          </p:cNvSpPr>
          <p:nvPr>
            <p:ph type="sldNum" sz="quarter" idx="12"/>
          </p:nvPr>
        </p:nvSpPr>
        <p:spPr/>
        <p:txBody>
          <a:bodyPr/>
          <a:lstStyle/>
          <a:p>
            <a:fld id="{E22D3A83-A09A-944C-8918-4338742D7D47}" type="slidenum">
              <a:rPr lang="es-MX" smtClean="0"/>
              <a:t>6</a:t>
            </a:fld>
            <a:endParaRPr lang="es-MX"/>
          </a:p>
        </p:txBody>
      </p:sp>
      <p:graphicFrame>
        <p:nvGraphicFramePr>
          <p:cNvPr id="6" name="Tabla 5"/>
          <p:cNvGraphicFramePr>
            <a:graphicFrameLocks noGrp="1"/>
          </p:cNvGraphicFramePr>
          <p:nvPr>
            <p:extLst>
              <p:ext uri="{D42A27DB-BD31-4B8C-83A1-F6EECF244321}">
                <p14:modId xmlns:p14="http://schemas.microsoft.com/office/powerpoint/2010/main" val="710214572"/>
              </p:ext>
            </p:extLst>
          </p:nvPr>
        </p:nvGraphicFramePr>
        <p:xfrm>
          <a:off x="0" y="1718160"/>
          <a:ext cx="18059400" cy="7571738"/>
        </p:xfrm>
        <a:graphic>
          <a:graphicData uri="http://schemas.openxmlformats.org/drawingml/2006/table">
            <a:tbl>
              <a:tblPr firstRow="1" bandRow="1">
                <a:tableStyleId>{6E25E649-3F16-4E02-A733-19D2CDBF48F0}</a:tableStyleId>
              </a:tblPr>
              <a:tblGrid>
                <a:gridCol w="4986398">
                  <a:extLst>
                    <a:ext uri="{9D8B030D-6E8A-4147-A177-3AD203B41FA5}">
                      <a16:colId xmlns:a16="http://schemas.microsoft.com/office/drawing/2014/main" val="3709803413"/>
                    </a:ext>
                  </a:extLst>
                </a:gridCol>
                <a:gridCol w="13073002">
                  <a:extLst>
                    <a:ext uri="{9D8B030D-6E8A-4147-A177-3AD203B41FA5}">
                      <a16:colId xmlns:a16="http://schemas.microsoft.com/office/drawing/2014/main" val="1221141239"/>
                    </a:ext>
                  </a:extLst>
                </a:gridCol>
              </a:tblGrid>
              <a:tr h="75717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MX" sz="41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es-MX" sz="4100" baseline="0" dirty="0"/>
                        <a:t>Enfoque o perspectiva de género </a:t>
                      </a:r>
                      <a:endParaRPr lang="es-MX" sz="4100" dirty="0"/>
                    </a:p>
                    <a:p>
                      <a:pPr algn="ctr"/>
                      <a:endParaRPr lang="es-MX" sz="4100" b="1" dirty="0">
                        <a:solidFill>
                          <a:schemeClr val="tx1"/>
                        </a:solidFill>
                      </a:endParaRPr>
                    </a:p>
                  </a:txBody>
                  <a:tcPr marL="137160" marR="137160" marT="68580" marB="68580"/>
                </a:tc>
                <a:tc>
                  <a:txBody>
                    <a:bodyPr/>
                    <a:lstStyle/>
                    <a:p>
                      <a:pPr algn="just"/>
                      <a:r>
                        <a:rPr lang="es-MX" sz="4100" dirty="0"/>
                        <a:t>Marco de</a:t>
                      </a:r>
                      <a:r>
                        <a:rPr lang="es-MX" sz="4100" baseline="0" dirty="0"/>
                        <a:t> referencia filosófico, científico o político desde el cual se conoce e interpreta la realidad, a partir de la consideración de las causas, procesos y efectos de las diferencias de género en los procesos sociales culturales y personales.</a:t>
                      </a:r>
                    </a:p>
                    <a:p>
                      <a:pPr algn="just"/>
                      <a:endParaRPr lang="es-MX" sz="4100" baseline="0" dirty="0"/>
                    </a:p>
                    <a:p>
                      <a:pPr algn="just"/>
                      <a:r>
                        <a:rPr lang="es-MX" sz="4100" baseline="0" dirty="0"/>
                        <a:t>Una forma de intervenir o actual para cambiar los términos de las relaciones jerárquicas existentes para democratizarlas.</a:t>
                      </a:r>
                    </a:p>
                    <a:p>
                      <a:pPr algn="just"/>
                      <a:endParaRPr lang="es-MX" sz="4100" baseline="0" dirty="0"/>
                    </a:p>
                    <a:p>
                      <a:pPr algn="just"/>
                      <a:r>
                        <a:rPr lang="es-MX" sz="4100" baseline="0" dirty="0"/>
                        <a:t>Categoría interdisciplinaria </a:t>
                      </a:r>
                      <a:endParaRPr lang="es-MX" sz="4100" b="0" dirty="0">
                        <a:solidFill>
                          <a:schemeClr val="tx1"/>
                        </a:solidFill>
                      </a:endParaRPr>
                    </a:p>
                  </a:txBody>
                  <a:tcPr marL="137160" marR="137160" marT="68580" marB="68580"/>
                </a:tc>
                <a:extLst>
                  <a:ext uri="{0D108BD9-81ED-4DB2-BD59-A6C34878D82A}">
                    <a16:rowId xmlns:a16="http://schemas.microsoft.com/office/drawing/2014/main" val="2197115552"/>
                  </a:ext>
                </a:extLst>
              </a:tr>
            </a:tbl>
          </a:graphicData>
        </a:graphic>
      </p:graphicFrame>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5143500"/>
            <a:ext cx="4247866" cy="1925699"/>
          </a:xfrm>
          <a:prstGeom prst="rect">
            <a:avLst/>
          </a:prstGeom>
        </p:spPr>
      </p:pic>
    </p:spTree>
    <p:extLst>
      <p:ext uri="{BB962C8B-B14F-4D97-AF65-F5344CB8AC3E}">
        <p14:creationId xmlns:p14="http://schemas.microsoft.com/office/powerpoint/2010/main" val="111613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75430037-CB68-F1B1-57CB-0F5031313D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8A2F85F-716C-15C4-53C4-7050E75E8DCC}"/>
              </a:ext>
            </a:extLst>
          </p:cNvPr>
          <p:cNvSpPr/>
          <p:nvPr/>
        </p:nvSpPr>
        <p:spPr>
          <a:xfrm>
            <a:off x="0" y="0"/>
            <a:ext cx="6839817" cy="10287000"/>
          </a:xfrm>
          <a:custGeom>
            <a:avLst/>
            <a:gdLst/>
            <a:ahLst/>
            <a:cxnLst/>
            <a:rect l="l" t="t" r="r" b="b"/>
            <a:pathLst>
              <a:path w="6839817" h="10287000">
                <a:moveTo>
                  <a:pt x="0" y="0"/>
                </a:moveTo>
                <a:lnTo>
                  <a:pt x="6839817" y="0"/>
                </a:lnTo>
                <a:lnTo>
                  <a:pt x="6839817" y="10287000"/>
                </a:lnTo>
                <a:lnTo>
                  <a:pt x="0" y="10287000"/>
                </a:lnTo>
                <a:lnTo>
                  <a:pt x="0" y="0"/>
                </a:lnTo>
                <a:close/>
              </a:path>
            </a:pathLst>
          </a:custGeom>
          <a:blipFill>
            <a:blip r:embed="rId2"/>
            <a:stretch>
              <a:fillRect l="-31798" r="-18599"/>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TextBox 3">
            <a:extLst>
              <a:ext uri="{FF2B5EF4-FFF2-40B4-BE49-F238E27FC236}">
                <a16:creationId xmlns:a16="http://schemas.microsoft.com/office/drawing/2014/main" id="{5A745806-9212-E263-4219-80EDC5B982B0}"/>
              </a:ext>
            </a:extLst>
          </p:cNvPr>
          <p:cNvSpPr txBox="1"/>
          <p:nvPr/>
        </p:nvSpPr>
        <p:spPr>
          <a:xfrm>
            <a:off x="7426047" y="1018702"/>
            <a:ext cx="6250254" cy="855974"/>
          </a:xfrm>
          <a:prstGeom prst="rect">
            <a:avLst/>
          </a:prstGeom>
        </p:spPr>
        <p:txBody>
          <a:bodyPr lIns="0" tIns="0" rIns="0" bIns="0" rtlCol="0" anchor="t">
            <a:spAutoFit/>
          </a:bodyPr>
          <a:lstStyle/>
          <a:p>
            <a:pPr marL="0" marR="0" lvl="0" indent="0" algn="l" defTabSz="457200" rtl="0" eaLnBrk="1" fontAlgn="auto" latinLnBrk="0" hangingPunct="1">
              <a:lnSpc>
                <a:spcPts val="7076"/>
              </a:lnSpc>
              <a:spcBef>
                <a:spcPct val="0"/>
              </a:spcBef>
              <a:spcAft>
                <a:spcPts val="0"/>
              </a:spcAft>
              <a:buClrTx/>
              <a:buSzTx/>
              <a:buFontTx/>
              <a:buNone/>
              <a:tabLst/>
              <a:defRPr/>
            </a:pPr>
            <a:r>
              <a:rPr kumimoji="0" lang="en-US" sz="5054"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¿Qué es la IA?</a:t>
            </a:r>
          </a:p>
        </p:txBody>
      </p:sp>
      <p:grpSp>
        <p:nvGrpSpPr>
          <p:cNvPr id="4" name="Group 4">
            <a:extLst>
              <a:ext uri="{FF2B5EF4-FFF2-40B4-BE49-F238E27FC236}">
                <a16:creationId xmlns:a16="http://schemas.microsoft.com/office/drawing/2014/main" id="{29768E7A-80CC-066E-0CC3-D4D5A86F10C7}"/>
              </a:ext>
            </a:extLst>
          </p:cNvPr>
          <p:cNvGrpSpPr/>
          <p:nvPr/>
        </p:nvGrpSpPr>
        <p:grpSpPr>
          <a:xfrm>
            <a:off x="5514639" y="2554932"/>
            <a:ext cx="12773361" cy="2246658"/>
            <a:chOff x="0" y="0"/>
            <a:chExt cx="3210427" cy="564670"/>
          </a:xfrm>
        </p:grpSpPr>
        <p:sp>
          <p:nvSpPr>
            <p:cNvPr id="5" name="Freeform 5">
              <a:extLst>
                <a:ext uri="{FF2B5EF4-FFF2-40B4-BE49-F238E27FC236}">
                  <a16:creationId xmlns:a16="http://schemas.microsoft.com/office/drawing/2014/main" id="{9C49A06B-131D-C4F2-197B-44ACB33589C1}"/>
                </a:ext>
              </a:extLst>
            </p:cNvPr>
            <p:cNvSpPr/>
            <p:nvPr/>
          </p:nvSpPr>
          <p:spPr>
            <a:xfrm>
              <a:off x="0" y="0"/>
              <a:ext cx="3210427" cy="564670"/>
            </a:xfrm>
            <a:custGeom>
              <a:avLst/>
              <a:gdLst/>
              <a:ahLst/>
              <a:cxnLst/>
              <a:rect l="l" t="t" r="r" b="b"/>
              <a:pathLst>
                <a:path w="3210427" h="564670">
                  <a:moveTo>
                    <a:pt x="9091" y="0"/>
                  </a:moveTo>
                  <a:lnTo>
                    <a:pt x="3201335" y="0"/>
                  </a:lnTo>
                  <a:cubicBezTo>
                    <a:pt x="3203746" y="0"/>
                    <a:pt x="3206059" y="958"/>
                    <a:pt x="3207764" y="2663"/>
                  </a:cubicBezTo>
                  <a:cubicBezTo>
                    <a:pt x="3209469" y="4368"/>
                    <a:pt x="3210427" y="6680"/>
                    <a:pt x="3210427" y="9091"/>
                  </a:cubicBezTo>
                  <a:lnTo>
                    <a:pt x="3210427" y="555578"/>
                  </a:lnTo>
                  <a:cubicBezTo>
                    <a:pt x="3210427" y="557990"/>
                    <a:pt x="3209469" y="560302"/>
                    <a:pt x="3207764" y="562007"/>
                  </a:cubicBezTo>
                  <a:cubicBezTo>
                    <a:pt x="3206059" y="563712"/>
                    <a:pt x="3203746" y="564670"/>
                    <a:pt x="3201335" y="564670"/>
                  </a:cubicBezTo>
                  <a:lnTo>
                    <a:pt x="9091" y="564670"/>
                  </a:lnTo>
                  <a:cubicBezTo>
                    <a:pt x="6680" y="564670"/>
                    <a:pt x="4368" y="563712"/>
                    <a:pt x="2663" y="562007"/>
                  </a:cubicBezTo>
                  <a:cubicBezTo>
                    <a:pt x="958" y="560302"/>
                    <a:pt x="0" y="557990"/>
                    <a:pt x="0" y="555578"/>
                  </a:cubicBezTo>
                  <a:lnTo>
                    <a:pt x="0" y="9091"/>
                  </a:lnTo>
                  <a:cubicBezTo>
                    <a:pt x="0" y="6680"/>
                    <a:pt x="958" y="4368"/>
                    <a:pt x="2663" y="2663"/>
                  </a:cubicBezTo>
                  <a:cubicBezTo>
                    <a:pt x="4368" y="958"/>
                    <a:pt x="6680" y="0"/>
                    <a:pt x="9091" y="0"/>
                  </a:cubicBezTo>
                  <a:close/>
                </a:path>
              </a:pathLst>
            </a:custGeom>
            <a:gradFill rotWithShape="1">
              <a:gsLst>
                <a:gs pos="0">
                  <a:srgbClr val="03205C">
                    <a:alpha val="100000"/>
                  </a:srgbClr>
                </a:gs>
                <a:gs pos="100000">
                  <a:srgbClr val="11132C">
                    <a:alpha val="100000"/>
                  </a:srgbClr>
                </a:gs>
              </a:gsLst>
              <a:path path="circle">
                <a:fillToRect r="100000" b="100000"/>
              </a:path>
              <a:tileRect l="-100000" t="-1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extBox 6">
              <a:extLst>
                <a:ext uri="{FF2B5EF4-FFF2-40B4-BE49-F238E27FC236}">
                  <a16:creationId xmlns:a16="http://schemas.microsoft.com/office/drawing/2014/main" id="{3658735C-4ABD-3610-4932-8EDB2E5569F7}"/>
                </a:ext>
              </a:extLst>
            </p:cNvPr>
            <p:cNvSpPr txBox="1"/>
            <p:nvPr/>
          </p:nvSpPr>
          <p:spPr>
            <a:xfrm>
              <a:off x="0" y="-95250"/>
              <a:ext cx="3210427" cy="659920"/>
            </a:xfrm>
            <a:prstGeom prst="rect">
              <a:avLst/>
            </a:prstGeom>
          </p:spPr>
          <p:txBody>
            <a:bodyPr lIns="50800" tIns="50800" rIns="50800" bIns="50800" rtlCol="0" anchor="ctr"/>
            <a:lstStyle/>
            <a:p>
              <a:pPr marL="0" marR="0" lvl="0" indent="0" algn="l" defTabSz="457200" rtl="0" eaLnBrk="1" fontAlgn="auto" latinLnBrk="0" hangingPunct="1">
                <a:lnSpc>
                  <a:spcPts val="2898"/>
                </a:lnSpc>
                <a:spcBef>
                  <a:spcPct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7" name="Group 7">
            <a:extLst>
              <a:ext uri="{FF2B5EF4-FFF2-40B4-BE49-F238E27FC236}">
                <a16:creationId xmlns:a16="http://schemas.microsoft.com/office/drawing/2014/main" id="{AB63C11C-9D18-67C2-DB75-512CFC0772BA}"/>
              </a:ext>
            </a:extLst>
          </p:cNvPr>
          <p:cNvGrpSpPr/>
          <p:nvPr/>
        </p:nvGrpSpPr>
        <p:grpSpPr>
          <a:xfrm>
            <a:off x="5804887" y="5143500"/>
            <a:ext cx="12026223" cy="3524821"/>
            <a:chOff x="0" y="0"/>
            <a:chExt cx="3022643" cy="885920"/>
          </a:xfrm>
        </p:grpSpPr>
        <p:sp>
          <p:nvSpPr>
            <p:cNvPr id="8" name="Freeform 8">
              <a:extLst>
                <a:ext uri="{FF2B5EF4-FFF2-40B4-BE49-F238E27FC236}">
                  <a16:creationId xmlns:a16="http://schemas.microsoft.com/office/drawing/2014/main" id="{6B39D9A3-79A8-67F9-0AE8-7AF1F9C45A24}"/>
                </a:ext>
              </a:extLst>
            </p:cNvPr>
            <p:cNvSpPr/>
            <p:nvPr/>
          </p:nvSpPr>
          <p:spPr>
            <a:xfrm>
              <a:off x="0" y="0"/>
              <a:ext cx="3022643" cy="885920"/>
            </a:xfrm>
            <a:custGeom>
              <a:avLst/>
              <a:gdLst/>
              <a:ahLst/>
              <a:cxnLst/>
              <a:rect l="l" t="t" r="r" b="b"/>
              <a:pathLst>
                <a:path w="3022643" h="885920">
                  <a:moveTo>
                    <a:pt x="9656" y="0"/>
                  </a:moveTo>
                  <a:lnTo>
                    <a:pt x="3012986" y="0"/>
                  </a:lnTo>
                  <a:cubicBezTo>
                    <a:pt x="3015547" y="0"/>
                    <a:pt x="3018003" y="1017"/>
                    <a:pt x="3019814" y="2828"/>
                  </a:cubicBezTo>
                  <a:cubicBezTo>
                    <a:pt x="3021625" y="4639"/>
                    <a:pt x="3022643" y="7095"/>
                    <a:pt x="3022643" y="9656"/>
                  </a:cubicBezTo>
                  <a:lnTo>
                    <a:pt x="3022643" y="876264"/>
                  </a:lnTo>
                  <a:cubicBezTo>
                    <a:pt x="3022643" y="878825"/>
                    <a:pt x="3021625" y="881281"/>
                    <a:pt x="3019814" y="883092"/>
                  </a:cubicBezTo>
                  <a:cubicBezTo>
                    <a:pt x="3018003" y="884903"/>
                    <a:pt x="3015547" y="885920"/>
                    <a:pt x="3012986" y="885920"/>
                  </a:cubicBezTo>
                  <a:lnTo>
                    <a:pt x="9656" y="885920"/>
                  </a:lnTo>
                  <a:cubicBezTo>
                    <a:pt x="7095" y="885920"/>
                    <a:pt x="4639" y="884903"/>
                    <a:pt x="2828" y="883092"/>
                  </a:cubicBezTo>
                  <a:cubicBezTo>
                    <a:pt x="1017" y="881281"/>
                    <a:pt x="0" y="878825"/>
                    <a:pt x="0" y="876264"/>
                  </a:cubicBezTo>
                  <a:lnTo>
                    <a:pt x="0" y="9656"/>
                  </a:lnTo>
                  <a:cubicBezTo>
                    <a:pt x="0" y="7095"/>
                    <a:pt x="1017" y="4639"/>
                    <a:pt x="2828" y="2828"/>
                  </a:cubicBezTo>
                  <a:cubicBezTo>
                    <a:pt x="4639" y="1017"/>
                    <a:pt x="7095" y="0"/>
                    <a:pt x="9656" y="0"/>
                  </a:cubicBezTo>
                  <a:close/>
                </a:path>
              </a:pathLst>
            </a:custGeom>
            <a:gradFill rotWithShape="1">
              <a:gsLst>
                <a:gs pos="0">
                  <a:srgbClr val="03205C">
                    <a:alpha val="100000"/>
                  </a:srgbClr>
                </a:gs>
                <a:gs pos="100000">
                  <a:srgbClr val="11132C">
                    <a:alpha val="100000"/>
                  </a:srgbClr>
                </a:gs>
              </a:gsLst>
              <a:path path="circle">
                <a:fillToRect r="100000" b="100000"/>
              </a:path>
              <a:tileRect l="-100000" t="-1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TextBox 9">
              <a:extLst>
                <a:ext uri="{FF2B5EF4-FFF2-40B4-BE49-F238E27FC236}">
                  <a16:creationId xmlns:a16="http://schemas.microsoft.com/office/drawing/2014/main" id="{99E72DFB-7E73-6562-D90E-7EC70E098A8F}"/>
                </a:ext>
              </a:extLst>
            </p:cNvPr>
            <p:cNvSpPr txBox="1"/>
            <p:nvPr/>
          </p:nvSpPr>
          <p:spPr>
            <a:xfrm>
              <a:off x="0" y="-95250"/>
              <a:ext cx="3022643" cy="981170"/>
            </a:xfrm>
            <a:prstGeom prst="rect">
              <a:avLst/>
            </a:prstGeom>
          </p:spPr>
          <p:txBody>
            <a:bodyPr lIns="50800" tIns="50800" rIns="50800" bIns="50800" rtlCol="0" anchor="ctr"/>
            <a:lstStyle/>
            <a:p>
              <a:pPr marL="0" marR="0" lvl="0" indent="0" algn="l" defTabSz="457200" rtl="0" eaLnBrk="1" fontAlgn="auto" latinLnBrk="0" hangingPunct="1">
                <a:lnSpc>
                  <a:spcPts val="2898"/>
                </a:lnSpc>
                <a:spcBef>
                  <a:spcPct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0" name="Group 10">
            <a:extLst>
              <a:ext uri="{FF2B5EF4-FFF2-40B4-BE49-F238E27FC236}">
                <a16:creationId xmlns:a16="http://schemas.microsoft.com/office/drawing/2014/main" id="{B1E78065-59B4-3A3F-1096-4DAA21C8A5B8}"/>
              </a:ext>
            </a:extLst>
          </p:cNvPr>
          <p:cNvGrpSpPr/>
          <p:nvPr/>
        </p:nvGrpSpPr>
        <p:grpSpPr>
          <a:xfrm>
            <a:off x="5164167" y="1968186"/>
            <a:ext cx="767721" cy="767721"/>
            <a:chOff x="0" y="0"/>
            <a:chExt cx="812800" cy="812800"/>
          </a:xfrm>
        </p:grpSpPr>
        <p:sp>
          <p:nvSpPr>
            <p:cNvPr id="11" name="Freeform 11">
              <a:extLst>
                <a:ext uri="{FF2B5EF4-FFF2-40B4-BE49-F238E27FC236}">
                  <a16:creationId xmlns:a16="http://schemas.microsoft.com/office/drawing/2014/main" id="{27060AB5-3F9D-10AD-04D3-2E3459A55D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1">
              <a:gsLst>
                <a:gs pos="0">
                  <a:srgbClr val="00F6B7">
                    <a:alpha val="100000"/>
                  </a:srgbClr>
                </a:gs>
                <a:gs pos="100000">
                  <a:srgbClr val="057FC0">
                    <a:alpha val="100000"/>
                  </a:srgbClr>
                </a:gs>
              </a:gsLst>
              <a:lin ang="5400000"/>
            </a:gradFill>
            <a:ln cap="rnd">
              <a:noFill/>
              <a:prstDash val="solid"/>
              <a:rou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TextBox 12">
              <a:extLst>
                <a:ext uri="{FF2B5EF4-FFF2-40B4-BE49-F238E27FC236}">
                  <a16:creationId xmlns:a16="http://schemas.microsoft.com/office/drawing/2014/main" id="{07263942-BB18-9966-2D4B-7FF5143BD823}"/>
                </a:ext>
              </a:extLst>
            </p:cNvPr>
            <p:cNvSpPr txBox="1"/>
            <p:nvPr/>
          </p:nvSpPr>
          <p:spPr>
            <a:xfrm>
              <a:off x="76200" y="-38100"/>
              <a:ext cx="660400" cy="774700"/>
            </a:xfrm>
            <a:prstGeom prst="rect">
              <a:avLst/>
            </a:prstGeom>
          </p:spPr>
          <p:txBody>
            <a:bodyPr lIns="50800" tIns="50800" rIns="50800" bIns="50800" rtlCol="0" anchor="ctr"/>
            <a:lstStyle/>
            <a:p>
              <a:pPr marL="0" marR="0" lvl="0" indent="0" algn="ctr" defTabSz="457200" rtl="0" eaLnBrk="1" fontAlgn="auto" latinLnBrk="0" hangingPunct="1">
                <a:lnSpc>
                  <a:spcPts val="4052"/>
                </a:lnSpc>
                <a:spcBef>
                  <a:spcPct val="0"/>
                </a:spcBef>
                <a:spcAft>
                  <a:spcPts val="0"/>
                </a:spcAft>
                <a:buClrTx/>
                <a:buSzTx/>
                <a:buFontTx/>
                <a:buNone/>
                <a:tabLst/>
                <a:defRPr/>
              </a:pPr>
              <a:r>
                <a:rPr kumimoji="0" lang="en-US" sz="2369" b="1" i="0" u="none" strike="noStrike" kern="1200" cap="none" spc="0" normalizeH="0" baseline="0" noProof="0">
                  <a:ln>
                    <a:noFill/>
                  </a:ln>
                  <a:solidFill>
                    <a:srgbClr val="000000"/>
                  </a:solidFill>
                  <a:effectLst/>
                  <a:uLnTx/>
                  <a:uFillTx/>
                  <a:latin typeface="Open Sans Bold"/>
                  <a:ea typeface="Open Sans Bold"/>
                  <a:cs typeface="Open Sans Bold"/>
                  <a:sym typeface="Open Sans Bold"/>
                </a:rPr>
                <a:t>01</a:t>
              </a:r>
            </a:p>
          </p:txBody>
        </p:sp>
      </p:grpSp>
      <p:sp>
        <p:nvSpPr>
          <p:cNvPr id="13" name="TextBox 13">
            <a:extLst>
              <a:ext uri="{FF2B5EF4-FFF2-40B4-BE49-F238E27FC236}">
                <a16:creationId xmlns:a16="http://schemas.microsoft.com/office/drawing/2014/main" id="{2E38BF91-C6BF-60B5-815C-B1AF9EB31BDC}"/>
              </a:ext>
            </a:extLst>
          </p:cNvPr>
          <p:cNvSpPr txBox="1"/>
          <p:nvPr/>
        </p:nvSpPr>
        <p:spPr>
          <a:xfrm>
            <a:off x="5703288" y="2697807"/>
            <a:ext cx="12359513" cy="1609781"/>
          </a:xfrm>
          <a:prstGeom prst="rect">
            <a:avLst/>
          </a:prstGeom>
        </p:spPr>
        <p:txBody>
          <a:bodyPr lIns="0" tIns="0" rIns="0" bIns="0" rtlCol="0" anchor="t">
            <a:spAutoFit/>
          </a:bodyPr>
          <a:lstStyle/>
          <a:p>
            <a:pPr marL="0" marR="0" lvl="0" indent="0" algn="l" defTabSz="457200" rtl="0" eaLnBrk="1" fontAlgn="auto" latinLnBrk="0" hangingPunct="1">
              <a:lnSpc>
                <a:spcPts val="2621"/>
              </a:lnSpc>
              <a:spcBef>
                <a:spcPct val="0"/>
              </a:spcBef>
              <a:spcAft>
                <a:spcPts val="0"/>
              </a:spcAft>
              <a:buClrTx/>
              <a:buSzTx/>
              <a:buFontTx/>
              <a:buNone/>
              <a:tabLst/>
              <a:defRPr/>
            </a:pPr>
            <a:r>
              <a:rPr kumimoji="0" lang="en-US" sz="1872" b="0" i="0" u="none" strike="noStrike" kern="1200" cap="none" spc="78" normalizeH="0" baseline="0" noProof="0">
                <a:ln>
                  <a:noFill/>
                </a:ln>
                <a:solidFill>
                  <a:srgbClr val="FFFFFF"/>
                </a:solidFill>
                <a:effectLst/>
                <a:uLnTx/>
                <a:uFillTx/>
                <a:latin typeface="Montserrat"/>
                <a:ea typeface="Montserrat"/>
                <a:cs typeface="Montserrat"/>
                <a:sym typeface="Montserrat"/>
              </a:rPr>
              <a:t>Es una rama de la informática que se enfoca en la creación de sistemas capaces de realizar tareas que normalmente requieren inteligencia humana. Estas tareas incluyen el reconocimiento de voz, la toma de decisiones, la traducción de idiomas y la percepción visual. La IA se basa en algoritmos y modelos matemáticos que permiten a las máquinas aprender de los datos y mejorar su rendimiento con el tiempo.</a:t>
            </a:r>
          </a:p>
        </p:txBody>
      </p:sp>
      <p:sp>
        <p:nvSpPr>
          <p:cNvPr id="14" name="TextBox 14">
            <a:extLst>
              <a:ext uri="{FF2B5EF4-FFF2-40B4-BE49-F238E27FC236}">
                <a16:creationId xmlns:a16="http://schemas.microsoft.com/office/drawing/2014/main" id="{79065535-4259-238B-B864-2B28E1ED1A98}"/>
              </a:ext>
            </a:extLst>
          </p:cNvPr>
          <p:cNvSpPr txBox="1"/>
          <p:nvPr/>
        </p:nvSpPr>
        <p:spPr>
          <a:xfrm>
            <a:off x="6111375" y="5439765"/>
            <a:ext cx="11413248" cy="3870006"/>
          </a:xfrm>
          <a:prstGeom prst="rect">
            <a:avLst/>
          </a:prstGeom>
        </p:spPr>
        <p:txBody>
          <a:bodyPr lIns="0" tIns="0" rIns="0" bIns="0" rtlCol="0" anchor="t">
            <a:spAutoFit/>
          </a:bodyPr>
          <a:lstStyle/>
          <a:p>
            <a:pPr marL="0" marR="0" lvl="0" indent="0" algn="l" defTabSz="457200" rtl="0" eaLnBrk="1" fontAlgn="auto" latinLnBrk="0" hangingPunct="1">
              <a:lnSpc>
                <a:spcPts val="3481"/>
              </a:lnSpc>
              <a:spcBef>
                <a:spcPts val="0"/>
              </a:spcBef>
              <a:spcAft>
                <a:spcPts val="0"/>
              </a:spcAft>
              <a:buClrTx/>
              <a:buSzTx/>
              <a:buFontTx/>
              <a:buNone/>
              <a:tabLst/>
              <a:defRPr/>
            </a:pPr>
            <a:r>
              <a:rPr kumimoji="0" lang="en-US" sz="2486" b="0" i="0" u="none" strike="noStrike" kern="1200" cap="none" spc="104" normalizeH="0" baseline="0" noProof="0">
                <a:ln>
                  <a:noFill/>
                </a:ln>
                <a:solidFill>
                  <a:srgbClr val="FFFFFF"/>
                </a:solidFill>
                <a:effectLst/>
                <a:uLnTx/>
                <a:uFillTx/>
                <a:latin typeface="Montserrat"/>
                <a:ea typeface="Montserrat"/>
                <a:cs typeface="Montserrat"/>
                <a:sym typeface="Montserrat"/>
              </a:rPr>
              <a:t>La inteligencia artificial generativa es un tipo de IA que se enfoca en crear contenido nuevo y original a partir de datos existentes. Utiliza modelos de aprendizaje automático, como redes neuronales profundas, para generar texto, imágenes, música y otros tipos de contenido. A diferencia de otras formas de IA que se limitan a analizar y responder a datos, la IA generativa puede producir resultados creativos que no existían previamente.</a:t>
            </a:r>
          </a:p>
          <a:p>
            <a:pPr marL="0" marR="0" lvl="0" indent="0" algn="l" defTabSz="457200" rtl="0" eaLnBrk="1" fontAlgn="auto" latinLnBrk="0" hangingPunct="1">
              <a:lnSpc>
                <a:spcPts val="3481"/>
              </a:lnSpc>
              <a:spcBef>
                <a:spcPts val="0"/>
              </a:spcBef>
              <a:spcAft>
                <a:spcPts val="0"/>
              </a:spcAft>
              <a:buClrTx/>
              <a:buSzTx/>
              <a:buFontTx/>
              <a:buNone/>
              <a:tabLst/>
              <a:defRPr/>
            </a:pPr>
            <a:endParaRPr kumimoji="0" lang="en-US" sz="2486" b="0" i="0" u="none" strike="noStrike" kern="1200" cap="none" spc="104" normalizeH="0" baseline="0" noProof="0">
              <a:ln>
                <a:noFill/>
              </a:ln>
              <a:solidFill>
                <a:srgbClr val="FFFFFF"/>
              </a:solidFill>
              <a:effectLst/>
              <a:uLnTx/>
              <a:uFillTx/>
              <a:latin typeface="Montserrat"/>
              <a:ea typeface="Montserrat"/>
              <a:cs typeface="Montserrat"/>
              <a:sym typeface="Montserrat"/>
            </a:endParaRPr>
          </a:p>
          <a:p>
            <a:pPr marL="0" marR="0" lvl="0" indent="0" algn="l" defTabSz="457200" rtl="0" eaLnBrk="1" fontAlgn="auto" latinLnBrk="0" hangingPunct="1">
              <a:lnSpc>
                <a:spcPts val="3481"/>
              </a:lnSpc>
              <a:spcBef>
                <a:spcPct val="0"/>
              </a:spcBef>
              <a:spcAft>
                <a:spcPts val="0"/>
              </a:spcAft>
              <a:buClrTx/>
              <a:buSzTx/>
              <a:buFontTx/>
              <a:buNone/>
              <a:tabLst/>
              <a:defRPr/>
            </a:pPr>
            <a:endParaRPr kumimoji="0" lang="en-US" sz="2486" b="0" i="0" u="none" strike="noStrike" kern="1200" cap="none" spc="104" normalizeH="0" baseline="0" noProof="0">
              <a:ln>
                <a:noFill/>
              </a:ln>
              <a:solidFill>
                <a:srgbClr val="FFFFFF"/>
              </a:solidFill>
              <a:effectLst/>
              <a:uLnTx/>
              <a:uFillTx/>
              <a:latin typeface="Montserrat"/>
              <a:ea typeface="Montserrat"/>
              <a:cs typeface="Montserrat"/>
              <a:sym typeface="Montserrat"/>
            </a:endParaRPr>
          </a:p>
        </p:txBody>
      </p:sp>
      <p:grpSp>
        <p:nvGrpSpPr>
          <p:cNvPr id="15" name="Group 15">
            <a:extLst>
              <a:ext uri="{FF2B5EF4-FFF2-40B4-BE49-F238E27FC236}">
                <a16:creationId xmlns:a16="http://schemas.microsoft.com/office/drawing/2014/main" id="{518A3EB0-1EE6-AD5B-7D53-7F2482BB0CED}"/>
              </a:ext>
            </a:extLst>
          </p:cNvPr>
          <p:cNvGrpSpPr/>
          <p:nvPr/>
        </p:nvGrpSpPr>
        <p:grpSpPr>
          <a:xfrm>
            <a:off x="5130778" y="4953990"/>
            <a:ext cx="767721" cy="767721"/>
            <a:chOff x="0" y="0"/>
            <a:chExt cx="812800" cy="812800"/>
          </a:xfrm>
        </p:grpSpPr>
        <p:sp>
          <p:nvSpPr>
            <p:cNvPr id="16" name="Freeform 16">
              <a:extLst>
                <a:ext uri="{FF2B5EF4-FFF2-40B4-BE49-F238E27FC236}">
                  <a16:creationId xmlns:a16="http://schemas.microsoft.com/office/drawing/2014/main" id="{60E40B61-8E16-D55E-EBAA-B919692781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1">
              <a:gsLst>
                <a:gs pos="0">
                  <a:srgbClr val="00F6B7">
                    <a:alpha val="100000"/>
                  </a:srgbClr>
                </a:gs>
                <a:gs pos="100000">
                  <a:srgbClr val="057FC0">
                    <a:alpha val="100000"/>
                  </a:srgbClr>
                </a:gs>
              </a:gsLst>
              <a:lin ang="5400000"/>
            </a:gradFill>
            <a:ln cap="rnd">
              <a:noFill/>
              <a:prstDash val="solid"/>
              <a:rou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TextBox 17">
              <a:extLst>
                <a:ext uri="{FF2B5EF4-FFF2-40B4-BE49-F238E27FC236}">
                  <a16:creationId xmlns:a16="http://schemas.microsoft.com/office/drawing/2014/main" id="{4B56027E-0CB2-CD93-29E2-F9117C0B9D6E}"/>
                </a:ext>
              </a:extLst>
            </p:cNvPr>
            <p:cNvSpPr txBox="1"/>
            <p:nvPr/>
          </p:nvSpPr>
          <p:spPr>
            <a:xfrm>
              <a:off x="76200" y="-38100"/>
              <a:ext cx="660400" cy="774700"/>
            </a:xfrm>
            <a:prstGeom prst="rect">
              <a:avLst/>
            </a:prstGeom>
          </p:spPr>
          <p:txBody>
            <a:bodyPr lIns="50800" tIns="50800" rIns="50800" bIns="50800" rtlCol="0" anchor="ctr"/>
            <a:lstStyle/>
            <a:p>
              <a:pPr marL="0" marR="0" lvl="0" indent="0" algn="ctr" defTabSz="457200" rtl="0" eaLnBrk="1" fontAlgn="auto" latinLnBrk="0" hangingPunct="1">
                <a:lnSpc>
                  <a:spcPts val="4052"/>
                </a:lnSpc>
                <a:spcBef>
                  <a:spcPct val="0"/>
                </a:spcBef>
                <a:spcAft>
                  <a:spcPts val="0"/>
                </a:spcAft>
                <a:buClrTx/>
                <a:buSzTx/>
                <a:buFontTx/>
                <a:buNone/>
                <a:tabLst/>
                <a:defRPr/>
              </a:pPr>
              <a:r>
                <a:rPr kumimoji="0" lang="en-US" sz="2369" b="1" i="0" u="none" strike="noStrike" kern="1200" cap="none" spc="0" normalizeH="0" baseline="0" noProof="0">
                  <a:ln>
                    <a:noFill/>
                  </a:ln>
                  <a:solidFill>
                    <a:srgbClr val="000000"/>
                  </a:solidFill>
                  <a:effectLst/>
                  <a:uLnTx/>
                  <a:uFillTx/>
                  <a:latin typeface="Open Sans Bold"/>
                  <a:ea typeface="Open Sans Bold"/>
                  <a:cs typeface="Open Sans Bold"/>
                  <a:sym typeface="Open Sans Bold"/>
                </a:rPr>
                <a:t>02</a:t>
              </a:r>
            </a:p>
          </p:txBody>
        </p:sp>
      </p:grpSp>
    </p:spTree>
    <p:extLst>
      <p:ext uri="{BB962C8B-B14F-4D97-AF65-F5344CB8AC3E}">
        <p14:creationId xmlns:p14="http://schemas.microsoft.com/office/powerpoint/2010/main" val="853537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1132C">
                <a:alpha val="100000"/>
              </a:srgbClr>
            </a:gs>
            <a:gs pos="100000">
              <a:srgbClr val="03205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6C5C912C-2027-ABFC-DE0D-1295B5545A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F273ED-2498-9209-E8A6-AB380297E8CC}"/>
              </a:ext>
            </a:extLst>
          </p:cNvPr>
          <p:cNvSpPr/>
          <p:nvPr/>
        </p:nvSpPr>
        <p:spPr>
          <a:xfrm>
            <a:off x="12215701" y="-4272575"/>
            <a:ext cx="9688100" cy="9688100"/>
          </a:xfrm>
          <a:custGeom>
            <a:avLst/>
            <a:gdLst/>
            <a:ahLst/>
            <a:cxnLst/>
            <a:rect l="l" t="t" r="r" b="b"/>
            <a:pathLst>
              <a:path w="9688100" h="9688100">
                <a:moveTo>
                  <a:pt x="0" y="0"/>
                </a:moveTo>
                <a:lnTo>
                  <a:pt x="9688100" y="0"/>
                </a:lnTo>
                <a:lnTo>
                  <a:pt x="9688100" y="9688100"/>
                </a:lnTo>
                <a:lnTo>
                  <a:pt x="0" y="96881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Freeform 3">
            <a:extLst>
              <a:ext uri="{FF2B5EF4-FFF2-40B4-BE49-F238E27FC236}">
                <a16:creationId xmlns:a16="http://schemas.microsoft.com/office/drawing/2014/main" id="{E89DC27D-C915-904E-3101-BB76CC3641B5}"/>
              </a:ext>
            </a:extLst>
          </p:cNvPr>
          <p:cNvSpPr/>
          <p:nvPr/>
        </p:nvSpPr>
        <p:spPr>
          <a:xfrm>
            <a:off x="8911539" y="1143000"/>
            <a:ext cx="9144000" cy="9144000"/>
          </a:xfrm>
          <a:custGeom>
            <a:avLst/>
            <a:gdLst/>
            <a:ahLst/>
            <a:cxnLst/>
            <a:rect l="l" t="t" r="r" b="b"/>
            <a:pathLst>
              <a:path w="9144000" h="9144000">
                <a:moveTo>
                  <a:pt x="0" y="0"/>
                </a:moveTo>
                <a:lnTo>
                  <a:pt x="9144000" y="0"/>
                </a:lnTo>
                <a:lnTo>
                  <a:pt x="9144000" y="9144000"/>
                </a:lnTo>
                <a:lnTo>
                  <a:pt x="0" y="914400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4">
            <a:extLst>
              <a:ext uri="{FF2B5EF4-FFF2-40B4-BE49-F238E27FC236}">
                <a16:creationId xmlns:a16="http://schemas.microsoft.com/office/drawing/2014/main" id="{BA687567-850B-8A26-2B1E-7444A40EB5F4}"/>
              </a:ext>
            </a:extLst>
          </p:cNvPr>
          <p:cNvGrpSpPr/>
          <p:nvPr/>
        </p:nvGrpSpPr>
        <p:grpSpPr>
          <a:xfrm>
            <a:off x="470935" y="9413160"/>
            <a:ext cx="1803105" cy="637660"/>
            <a:chOff x="0" y="0"/>
            <a:chExt cx="2404140" cy="850214"/>
          </a:xfrm>
        </p:grpSpPr>
        <p:sp>
          <p:nvSpPr>
            <p:cNvPr id="5" name="Freeform 5">
              <a:extLst>
                <a:ext uri="{FF2B5EF4-FFF2-40B4-BE49-F238E27FC236}">
                  <a16:creationId xmlns:a16="http://schemas.microsoft.com/office/drawing/2014/main" id="{17DBBA2C-B2DE-F567-4ED7-C95E1550BE45}"/>
                </a:ext>
              </a:extLst>
            </p:cNvPr>
            <p:cNvSpPr/>
            <p:nvPr/>
          </p:nvSpPr>
          <p:spPr>
            <a:xfrm rot="-2700000">
              <a:off x="124511" y="124511"/>
              <a:ext cx="601192" cy="601192"/>
            </a:xfrm>
            <a:custGeom>
              <a:avLst/>
              <a:gdLst/>
              <a:ahLst/>
              <a:cxnLst/>
              <a:rect l="l" t="t" r="r" b="b"/>
              <a:pathLst>
                <a:path w="601192" h="601192">
                  <a:moveTo>
                    <a:pt x="0" y="0"/>
                  </a:moveTo>
                  <a:lnTo>
                    <a:pt x="601192" y="0"/>
                  </a:lnTo>
                  <a:lnTo>
                    <a:pt x="601192"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Freeform 6">
              <a:extLst>
                <a:ext uri="{FF2B5EF4-FFF2-40B4-BE49-F238E27FC236}">
                  <a16:creationId xmlns:a16="http://schemas.microsoft.com/office/drawing/2014/main" id="{EED5FC86-C6A0-9284-7B50-EF5A356F785D}"/>
                </a:ext>
              </a:extLst>
            </p:cNvPr>
            <p:cNvSpPr/>
            <p:nvPr/>
          </p:nvSpPr>
          <p:spPr>
            <a:xfrm rot="-2700000">
              <a:off x="901474" y="124511"/>
              <a:ext cx="601192" cy="601192"/>
            </a:xfrm>
            <a:custGeom>
              <a:avLst/>
              <a:gdLst/>
              <a:ahLst/>
              <a:cxnLst/>
              <a:rect l="l" t="t" r="r" b="b"/>
              <a:pathLst>
                <a:path w="601192" h="601192">
                  <a:moveTo>
                    <a:pt x="0" y="0"/>
                  </a:moveTo>
                  <a:lnTo>
                    <a:pt x="601192" y="0"/>
                  </a:lnTo>
                  <a:lnTo>
                    <a:pt x="601192"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Freeform 7">
              <a:extLst>
                <a:ext uri="{FF2B5EF4-FFF2-40B4-BE49-F238E27FC236}">
                  <a16:creationId xmlns:a16="http://schemas.microsoft.com/office/drawing/2014/main" id="{40CC9880-7EB6-0F9D-4CEF-76474A01C3D9}"/>
                </a:ext>
              </a:extLst>
            </p:cNvPr>
            <p:cNvSpPr/>
            <p:nvPr/>
          </p:nvSpPr>
          <p:spPr>
            <a:xfrm rot="-2700000">
              <a:off x="1678438" y="124511"/>
              <a:ext cx="601192" cy="601192"/>
            </a:xfrm>
            <a:custGeom>
              <a:avLst/>
              <a:gdLst/>
              <a:ahLst/>
              <a:cxnLst/>
              <a:rect l="l" t="t" r="r" b="b"/>
              <a:pathLst>
                <a:path w="601192" h="601192">
                  <a:moveTo>
                    <a:pt x="0" y="0"/>
                  </a:moveTo>
                  <a:lnTo>
                    <a:pt x="601191" y="0"/>
                  </a:lnTo>
                  <a:lnTo>
                    <a:pt x="601191" y="601192"/>
                  </a:lnTo>
                  <a:lnTo>
                    <a:pt x="0" y="6011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8" name="Group 8">
            <a:extLst>
              <a:ext uri="{FF2B5EF4-FFF2-40B4-BE49-F238E27FC236}">
                <a16:creationId xmlns:a16="http://schemas.microsoft.com/office/drawing/2014/main" id="{6915CD6C-3936-0978-11CC-76FFC499CFAB}"/>
              </a:ext>
            </a:extLst>
          </p:cNvPr>
          <p:cNvGrpSpPr/>
          <p:nvPr/>
        </p:nvGrpSpPr>
        <p:grpSpPr>
          <a:xfrm>
            <a:off x="1380580" y="3360360"/>
            <a:ext cx="8232396" cy="1599951"/>
            <a:chOff x="0" y="0"/>
            <a:chExt cx="24835726" cy="4826779"/>
          </a:xfrm>
        </p:grpSpPr>
        <p:sp>
          <p:nvSpPr>
            <p:cNvPr id="9" name="Freeform 9">
              <a:extLst>
                <a:ext uri="{FF2B5EF4-FFF2-40B4-BE49-F238E27FC236}">
                  <a16:creationId xmlns:a16="http://schemas.microsoft.com/office/drawing/2014/main" id="{5A7E0EB3-BE94-06E7-364C-A18868A76216}"/>
                </a:ext>
              </a:extLst>
            </p:cNvPr>
            <p:cNvSpPr/>
            <p:nvPr/>
          </p:nvSpPr>
          <p:spPr>
            <a:xfrm>
              <a:off x="0" y="0"/>
              <a:ext cx="24835853" cy="4826906"/>
            </a:xfrm>
            <a:custGeom>
              <a:avLst/>
              <a:gdLst/>
              <a:ahLst/>
              <a:cxnLst/>
              <a:rect l="l" t="t" r="r" b="b"/>
              <a:pathLst>
                <a:path w="24835853" h="4826906">
                  <a:moveTo>
                    <a:pt x="22638134" y="0"/>
                  </a:moveTo>
                  <a:lnTo>
                    <a:pt x="0" y="0"/>
                  </a:lnTo>
                  <a:lnTo>
                    <a:pt x="0" y="3078037"/>
                  </a:lnTo>
                  <a:cubicBezTo>
                    <a:pt x="0" y="4035061"/>
                    <a:pt x="791845" y="4826906"/>
                    <a:pt x="1765046" y="4826906"/>
                  </a:cubicBezTo>
                  <a:lnTo>
                    <a:pt x="24835853" y="4826906"/>
                  </a:lnTo>
                  <a:lnTo>
                    <a:pt x="24835853" y="1748801"/>
                  </a:lnTo>
                  <a:cubicBezTo>
                    <a:pt x="24835726" y="791845"/>
                    <a:pt x="24044007" y="0"/>
                    <a:pt x="22638134" y="0"/>
                  </a:cubicBezTo>
                  <a:close/>
                  <a:moveTo>
                    <a:pt x="24708726" y="4699779"/>
                  </a:moveTo>
                  <a:lnTo>
                    <a:pt x="1765046" y="4699779"/>
                  </a:lnTo>
                  <a:cubicBezTo>
                    <a:pt x="861822" y="4699779"/>
                    <a:pt x="127000" y="3964957"/>
                    <a:pt x="127000" y="3078037"/>
                  </a:cubicBezTo>
                  <a:lnTo>
                    <a:pt x="127000" y="127000"/>
                  </a:lnTo>
                  <a:lnTo>
                    <a:pt x="22638134" y="127000"/>
                  </a:lnTo>
                  <a:cubicBezTo>
                    <a:pt x="23974031" y="127000"/>
                    <a:pt x="24708853" y="861822"/>
                    <a:pt x="24708853" y="1748801"/>
                  </a:cubicBezTo>
                  <a:lnTo>
                    <a:pt x="24708853" y="4699779"/>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0" name="Group 10">
            <a:extLst>
              <a:ext uri="{FF2B5EF4-FFF2-40B4-BE49-F238E27FC236}">
                <a16:creationId xmlns:a16="http://schemas.microsoft.com/office/drawing/2014/main" id="{22E790E3-D059-0837-C5AE-A7DCB046D95B}"/>
              </a:ext>
            </a:extLst>
          </p:cNvPr>
          <p:cNvGrpSpPr/>
          <p:nvPr/>
        </p:nvGrpSpPr>
        <p:grpSpPr>
          <a:xfrm>
            <a:off x="1028700" y="3168381"/>
            <a:ext cx="1036896" cy="1261987"/>
            <a:chOff x="0" y="0"/>
            <a:chExt cx="4224020" cy="5140977"/>
          </a:xfrm>
        </p:grpSpPr>
        <p:sp>
          <p:nvSpPr>
            <p:cNvPr id="11" name="Freeform 11">
              <a:extLst>
                <a:ext uri="{FF2B5EF4-FFF2-40B4-BE49-F238E27FC236}">
                  <a16:creationId xmlns:a16="http://schemas.microsoft.com/office/drawing/2014/main" id="{42CA76DE-C660-C802-3408-AAD4E3ECED76}"/>
                </a:ext>
              </a:extLst>
            </p:cNvPr>
            <p:cNvSpPr/>
            <p:nvPr/>
          </p:nvSpPr>
          <p:spPr>
            <a:xfrm>
              <a:off x="0" y="0"/>
              <a:ext cx="4224020" cy="5140977"/>
            </a:xfrm>
            <a:custGeom>
              <a:avLst/>
              <a:gdLst/>
              <a:ahLst/>
              <a:cxnLst/>
              <a:rect l="l" t="t" r="r" b="b"/>
              <a:pathLst>
                <a:path w="4224020" h="5140977">
                  <a:moveTo>
                    <a:pt x="4224020" y="5140977"/>
                  </a:moveTo>
                  <a:lnTo>
                    <a:pt x="2441575" y="5140977"/>
                  </a:lnTo>
                  <a:cubicBezTo>
                    <a:pt x="1093089" y="5140977"/>
                    <a:pt x="0" y="4047888"/>
                    <a:pt x="0" y="2699402"/>
                  </a:cubicBezTo>
                  <a:lnTo>
                    <a:pt x="0" y="0"/>
                  </a:lnTo>
                  <a:lnTo>
                    <a:pt x="1782445" y="0"/>
                  </a:lnTo>
                  <a:cubicBezTo>
                    <a:pt x="3130931" y="0"/>
                    <a:pt x="4224020" y="1093089"/>
                    <a:pt x="4224020" y="2441575"/>
                  </a:cubicBezTo>
                  <a:lnTo>
                    <a:pt x="4224020" y="5140977"/>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2" name="Group 12">
            <a:extLst>
              <a:ext uri="{FF2B5EF4-FFF2-40B4-BE49-F238E27FC236}">
                <a16:creationId xmlns:a16="http://schemas.microsoft.com/office/drawing/2014/main" id="{CE4B0442-FD0B-C0C5-61D5-ABE87C5242F9}"/>
              </a:ext>
            </a:extLst>
          </p:cNvPr>
          <p:cNvGrpSpPr/>
          <p:nvPr/>
        </p:nvGrpSpPr>
        <p:grpSpPr>
          <a:xfrm>
            <a:off x="859473" y="5242822"/>
            <a:ext cx="9976213" cy="1938859"/>
            <a:chOff x="0" y="0"/>
            <a:chExt cx="24835726" cy="4826779"/>
          </a:xfrm>
        </p:grpSpPr>
        <p:sp>
          <p:nvSpPr>
            <p:cNvPr id="13" name="Freeform 13">
              <a:extLst>
                <a:ext uri="{FF2B5EF4-FFF2-40B4-BE49-F238E27FC236}">
                  <a16:creationId xmlns:a16="http://schemas.microsoft.com/office/drawing/2014/main" id="{4338EF26-7719-5980-491D-A066197406ED}"/>
                </a:ext>
              </a:extLst>
            </p:cNvPr>
            <p:cNvSpPr/>
            <p:nvPr/>
          </p:nvSpPr>
          <p:spPr>
            <a:xfrm>
              <a:off x="0" y="0"/>
              <a:ext cx="24835853" cy="4826906"/>
            </a:xfrm>
            <a:custGeom>
              <a:avLst/>
              <a:gdLst/>
              <a:ahLst/>
              <a:cxnLst/>
              <a:rect l="l" t="t" r="r" b="b"/>
              <a:pathLst>
                <a:path w="24835853" h="4826906">
                  <a:moveTo>
                    <a:pt x="22638134" y="0"/>
                  </a:moveTo>
                  <a:lnTo>
                    <a:pt x="0" y="0"/>
                  </a:lnTo>
                  <a:lnTo>
                    <a:pt x="0" y="3078037"/>
                  </a:lnTo>
                  <a:cubicBezTo>
                    <a:pt x="0" y="4035061"/>
                    <a:pt x="791845" y="4826906"/>
                    <a:pt x="1765046" y="4826906"/>
                  </a:cubicBezTo>
                  <a:lnTo>
                    <a:pt x="24835853" y="4826906"/>
                  </a:lnTo>
                  <a:lnTo>
                    <a:pt x="24835853" y="1748801"/>
                  </a:lnTo>
                  <a:cubicBezTo>
                    <a:pt x="24835726" y="791845"/>
                    <a:pt x="24044007" y="0"/>
                    <a:pt x="22638134" y="0"/>
                  </a:cubicBezTo>
                  <a:close/>
                  <a:moveTo>
                    <a:pt x="24708726" y="4699779"/>
                  </a:moveTo>
                  <a:lnTo>
                    <a:pt x="1765046" y="4699779"/>
                  </a:lnTo>
                  <a:cubicBezTo>
                    <a:pt x="861822" y="4699779"/>
                    <a:pt x="127000" y="3964957"/>
                    <a:pt x="127000" y="3078037"/>
                  </a:cubicBezTo>
                  <a:lnTo>
                    <a:pt x="127000" y="127000"/>
                  </a:lnTo>
                  <a:lnTo>
                    <a:pt x="22638134" y="127000"/>
                  </a:lnTo>
                  <a:cubicBezTo>
                    <a:pt x="23974031" y="127000"/>
                    <a:pt x="24708853" y="861822"/>
                    <a:pt x="24708853" y="1748801"/>
                  </a:cubicBezTo>
                  <a:lnTo>
                    <a:pt x="24708853" y="4699779"/>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4" name="Group 14">
            <a:extLst>
              <a:ext uri="{FF2B5EF4-FFF2-40B4-BE49-F238E27FC236}">
                <a16:creationId xmlns:a16="http://schemas.microsoft.com/office/drawing/2014/main" id="{933D75B4-D7D0-6A1C-7F1B-251597FA4849}"/>
              </a:ext>
            </a:extLst>
          </p:cNvPr>
          <p:cNvGrpSpPr/>
          <p:nvPr/>
        </p:nvGrpSpPr>
        <p:grpSpPr>
          <a:xfrm>
            <a:off x="1028700" y="5143500"/>
            <a:ext cx="1036896" cy="1261987"/>
            <a:chOff x="0" y="0"/>
            <a:chExt cx="4224020" cy="5140977"/>
          </a:xfrm>
        </p:grpSpPr>
        <p:sp>
          <p:nvSpPr>
            <p:cNvPr id="15" name="Freeform 15">
              <a:extLst>
                <a:ext uri="{FF2B5EF4-FFF2-40B4-BE49-F238E27FC236}">
                  <a16:creationId xmlns:a16="http://schemas.microsoft.com/office/drawing/2014/main" id="{D1C7FAE8-2C27-7E81-0E39-4B306BAAA1CF}"/>
                </a:ext>
              </a:extLst>
            </p:cNvPr>
            <p:cNvSpPr/>
            <p:nvPr/>
          </p:nvSpPr>
          <p:spPr>
            <a:xfrm>
              <a:off x="0" y="0"/>
              <a:ext cx="4224020" cy="5140977"/>
            </a:xfrm>
            <a:custGeom>
              <a:avLst/>
              <a:gdLst/>
              <a:ahLst/>
              <a:cxnLst/>
              <a:rect l="l" t="t" r="r" b="b"/>
              <a:pathLst>
                <a:path w="4224020" h="5140977">
                  <a:moveTo>
                    <a:pt x="4224020" y="5140977"/>
                  </a:moveTo>
                  <a:lnTo>
                    <a:pt x="2441575" y="5140977"/>
                  </a:lnTo>
                  <a:cubicBezTo>
                    <a:pt x="1093089" y="5140977"/>
                    <a:pt x="0" y="4047888"/>
                    <a:pt x="0" y="2699402"/>
                  </a:cubicBezTo>
                  <a:lnTo>
                    <a:pt x="0" y="0"/>
                  </a:lnTo>
                  <a:lnTo>
                    <a:pt x="1782445" y="0"/>
                  </a:lnTo>
                  <a:cubicBezTo>
                    <a:pt x="3130931" y="0"/>
                    <a:pt x="4224020" y="1093089"/>
                    <a:pt x="4224020" y="2441575"/>
                  </a:cubicBezTo>
                  <a:lnTo>
                    <a:pt x="4224020" y="5140977"/>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6" name="Group 16">
            <a:extLst>
              <a:ext uri="{FF2B5EF4-FFF2-40B4-BE49-F238E27FC236}">
                <a16:creationId xmlns:a16="http://schemas.microsoft.com/office/drawing/2014/main" id="{7245A7C6-68E1-7FE9-76BE-06DEDDF2E2A1}"/>
              </a:ext>
            </a:extLst>
          </p:cNvPr>
          <p:cNvGrpSpPr/>
          <p:nvPr/>
        </p:nvGrpSpPr>
        <p:grpSpPr>
          <a:xfrm>
            <a:off x="1380580" y="7498884"/>
            <a:ext cx="8232396" cy="1599951"/>
            <a:chOff x="0" y="0"/>
            <a:chExt cx="24835726" cy="4826779"/>
          </a:xfrm>
        </p:grpSpPr>
        <p:sp>
          <p:nvSpPr>
            <p:cNvPr id="17" name="Freeform 17">
              <a:extLst>
                <a:ext uri="{FF2B5EF4-FFF2-40B4-BE49-F238E27FC236}">
                  <a16:creationId xmlns:a16="http://schemas.microsoft.com/office/drawing/2014/main" id="{FA4F4B4B-E5DE-8A38-2140-FEEA4ABD7A00}"/>
                </a:ext>
              </a:extLst>
            </p:cNvPr>
            <p:cNvSpPr/>
            <p:nvPr/>
          </p:nvSpPr>
          <p:spPr>
            <a:xfrm>
              <a:off x="0" y="0"/>
              <a:ext cx="24835853" cy="4826906"/>
            </a:xfrm>
            <a:custGeom>
              <a:avLst/>
              <a:gdLst/>
              <a:ahLst/>
              <a:cxnLst/>
              <a:rect l="l" t="t" r="r" b="b"/>
              <a:pathLst>
                <a:path w="24835853" h="4826906">
                  <a:moveTo>
                    <a:pt x="22638134" y="0"/>
                  </a:moveTo>
                  <a:lnTo>
                    <a:pt x="0" y="0"/>
                  </a:lnTo>
                  <a:lnTo>
                    <a:pt x="0" y="3078037"/>
                  </a:lnTo>
                  <a:cubicBezTo>
                    <a:pt x="0" y="4035061"/>
                    <a:pt x="791845" y="4826906"/>
                    <a:pt x="1765046" y="4826906"/>
                  </a:cubicBezTo>
                  <a:lnTo>
                    <a:pt x="24835853" y="4826906"/>
                  </a:lnTo>
                  <a:lnTo>
                    <a:pt x="24835853" y="1748801"/>
                  </a:lnTo>
                  <a:cubicBezTo>
                    <a:pt x="24835726" y="791845"/>
                    <a:pt x="24044007" y="0"/>
                    <a:pt x="22638134" y="0"/>
                  </a:cubicBezTo>
                  <a:close/>
                  <a:moveTo>
                    <a:pt x="24708726" y="4699779"/>
                  </a:moveTo>
                  <a:lnTo>
                    <a:pt x="1765046" y="4699779"/>
                  </a:lnTo>
                  <a:cubicBezTo>
                    <a:pt x="861822" y="4699779"/>
                    <a:pt x="127000" y="3964957"/>
                    <a:pt x="127000" y="3078037"/>
                  </a:cubicBezTo>
                  <a:lnTo>
                    <a:pt x="127000" y="127000"/>
                  </a:lnTo>
                  <a:lnTo>
                    <a:pt x="22638134" y="127000"/>
                  </a:lnTo>
                  <a:cubicBezTo>
                    <a:pt x="23974031" y="127000"/>
                    <a:pt x="24708853" y="861822"/>
                    <a:pt x="24708853" y="1748801"/>
                  </a:cubicBezTo>
                  <a:lnTo>
                    <a:pt x="24708853" y="4699779"/>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8" name="Group 18">
            <a:extLst>
              <a:ext uri="{FF2B5EF4-FFF2-40B4-BE49-F238E27FC236}">
                <a16:creationId xmlns:a16="http://schemas.microsoft.com/office/drawing/2014/main" id="{227FA139-8411-8FA1-FA77-A5AA039500DD}"/>
              </a:ext>
            </a:extLst>
          </p:cNvPr>
          <p:cNvGrpSpPr/>
          <p:nvPr/>
        </p:nvGrpSpPr>
        <p:grpSpPr>
          <a:xfrm>
            <a:off x="1028700" y="7306905"/>
            <a:ext cx="1036896" cy="1261987"/>
            <a:chOff x="0" y="0"/>
            <a:chExt cx="4224020" cy="5140977"/>
          </a:xfrm>
        </p:grpSpPr>
        <p:sp>
          <p:nvSpPr>
            <p:cNvPr id="19" name="Freeform 19">
              <a:extLst>
                <a:ext uri="{FF2B5EF4-FFF2-40B4-BE49-F238E27FC236}">
                  <a16:creationId xmlns:a16="http://schemas.microsoft.com/office/drawing/2014/main" id="{D0E7EC29-86F8-472B-18C2-5032E95A3C61}"/>
                </a:ext>
              </a:extLst>
            </p:cNvPr>
            <p:cNvSpPr/>
            <p:nvPr/>
          </p:nvSpPr>
          <p:spPr>
            <a:xfrm>
              <a:off x="0" y="0"/>
              <a:ext cx="4224020" cy="5140977"/>
            </a:xfrm>
            <a:custGeom>
              <a:avLst/>
              <a:gdLst/>
              <a:ahLst/>
              <a:cxnLst/>
              <a:rect l="l" t="t" r="r" b="b"/>
              <a:pathLst>
                <a:path w="4224020" h="5140977">
                  <a:moveTo>
                    <a:pt x="4224020" y="5140977"/>
                  </a:moveTo>
                  <a:lnTo>
                    <a:pt x="2441575" y="5140977"/>
                  </a:lnTo>
                  <a:cubicBezTo>
                    <a:pt x="1093089" y="5140977"/>
                    <a:pt x="0" y="4047888"/>
                    <a:pt x="0" y="2699402"/>
                  </a:cubicBezTo>
                  <a:lnTo>
                    <a:pt x="0" y="0"/>
                  </a:lnTo>
                  <a:lnTo>
                    <a:pt x="1782445" y="0"/>
                  </a:lnTo>
                  <a:cubicBezTo>
                    <a:pt x="3130931" y="0"/>
                    <a:pt x="4224020" y="1093089"/>
                    <a:pt x="4224020" y="2441575"/>
                  </a:cubicBezTo>
                  <a:lnTo>
                    <a:pt x="4224020" y="5140977"/>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0" name="TextBox 20">
            <a:extLst>
              <a:ext uri="{FF2B5EF4-FFF2-40B4-BE49-F238E27FC236}">
                <a16:creationId xmlns:a16="http://schemas.microsoft.com/office/drawing/2014/main" id="{9CCEB77C-63AD-1E0D-CB3B-FF38B8338AC5}"/>
              </a:ext>
            </a:extLst>
          </p:cNvPr>
          <p:cNvSpPr txBox="1"/>
          <p:nvPr/>
        </p:nvSpPr>
        <p:spPr>
          <a:xfrm>
            <a:off x="1028700" y="1225993"/>
            <a:ext cx="5567166" cy="852726"/>
          </a:xfrm>
          <a:prstGeom prst="rect">
            <a:avLst/>
          </a:prstGeom>
        </p:spPr>
        <p:txBody>
          <a:bodyPr lIns="0" tIns="0" rIns="0" bIns="0" rtlCol="0" anchor="t">
            <a:spAutoFit/>
          </a:bodyPr>
          <a:lstStyle/>
          <a:p>
            <a:pPr marL="0" marR="0" lvl="0" indent="0" algn="l" defTabSz="457200" rtl="0" eaLnBrk="1" fontAlgn="auto" latinLnBrk="0" hangingPunct="1">
              <a:lnSpc>
                <a:spcPts val="6974"/>
              </a:lnSpc>
              <a:spcBef>
                <a:spcPct val="0"/>
              </a:spcBef>
              <a:spcAft>
                <a:spcPts val="0"/>
              </a:spcAft>
              <a:buClrTx/>
              <a:buSzTx/>
              <a:buFontTx/>
              <a:buNone/>
              <a:tabLst/>
              <a:defRPr/>
            </a:pPr>
            <a:r>
              <a:rPr kumimoji="0" lang="en-US" sz="4981"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Tipos </a:t>
            </a:r>
          </a:p>
        </p:txBody>
      </p:sp>
      <p:sp>
        <p:nvSpPr>
          <p:cNvPr id="21" name="TextBox 21">
            <a:extLst>
              <a:ext uri="{FF2B5EF4-FFF2-40B4-BE49-F238E27FC236}">
                <a16:creationId xmlns:a16="http://schemas.microsoft.com/office/drawing/2014/main" id="{2FE7510D-5829-1E95-B6DB-8719F893C9A9}"/>
              </a:ext>
            </a:extLst>
          </p:cNvPr>
          <p:cNvSpPr txBox="1"/>
          <p:nvPr/>
        </p:nvSpPr>
        <p:spPr>
          <a:xfrm>
            <a:off x="2274040" y="3496496"/>
            <a:ext cx="7158663" cy="1269558"/>
          </a:xfrm>
          <a:prstGeom prst="rect">
            <a:avLst/>
          </a:prstGeom>
        </p:spPr>
        <p:txBody>
          <a:bodyPr lIns="0" tIns="0" rIns="0" bIns="0" rtlCol="0" anchor="t">
            <a:spAutoFit/>
          </a:bodyPr>
          <a:lstStyle/>
          <a:p>
            <a:pPr marL="0" marR="0" lvl="0" indent="0" algn="l" defTabSz="457200" rtl="0" eaLnBrk="1" fontAlgn="auto" latinLnBrk="0" hangingPunct="1">
              <a:lnSpc>
                <a:spcPts val="2563"/>
              </a:lnSpc>
              <a:spcBef>
                <a:spcPct val="0"/>
              </a:spcBef>
              <a:spcAft>
                <a:spcPts val="0"/>
              </a:spcAft>
              <a:buClrTx/>
              <a:buSzTx/>
              <a:buFontTx/>
              <a:buNone/>
              <a:tabLst/>
              <a:defRPr/>
            </a:pPr>
            <a:r>
              <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rPr>
              <a:t>Generación de Texto: Modelos como GPT-4 (pueden escribir artículos, historias, poemas y más, a partir de una breve descripción o un conjunto de instrucciones.</a:t>
            </a:r>
          </a:p>
          <a:p>
            <a:pPr marL="0" marR="0" lvl="0" indent="0" algn="l" defTabSz="457200" rtl="0" eaLnBrk="1" fontAlgn="auto" latinLnBrk="0" hangingPunct="1">
              <a:lnSpc>
                <a:spcPts val="2563"/>
              </a:lnSpc>
              <a:spcBef>
                <a:spcPct val="0"/>
              </a:spcBef>
              <a:spcAft>
                <a:spcPts val="0"/>
              </a:spcAft>
              <a:buClrTx/>
              <a:buSzTx/>
              <a:buFontTx/>
              <a:buNone/>
              <a:tabLst/>
              <a:defRPr/>
            </a:pPr>
            <a:endPar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endParaRPr>
          </a:p>
        </p:txBody>
      </p:sp>
      <p:sp>
        <p:nvSpPr>
          <p:cNvPr id="22" name="TextBox 22">
            <a:extLst>
              <a:ext uri="{FF2B5EF4-FFF2-40B4-BE49-F238E27FC236}">
                <a16:creationId xmlns:a16="http://schemas.microsoft.com/office/drawing/2014/main" id="{119DE802-EA02-6B1F-8A14-E35851894127}"/>
              </a:ext>
            </a:extLst>
          </p:cNvPr>
          <p:cNvSpPr txBox="1"/>
          <p:nvPr/>
        </p:nvSpPr>
        <p:spPr>
          <a:xfrm>
            <a:off x="1028700" y="2002221"/>
            <a:ext cx="7025455" cy="852726"/>
          </a:xfrm>
          <a:prstGeom prst="rect">
            <a:avLst/>
          </a:prstGeom>
        </p:spPr>
        <p:txBody>
          <a:bodyPr lIns="0" tIns="0" rIns="0" bIns="0" rtlCol="0" anchor="t">
            <a:spAutoFit/>
          </a:bodyPr>
          <a:lstStyle/>
          <a:p>
            <a:pPr marL="0" marR="0" lvl="0" indent="0" algn="l" defTabSz="457200" rtl="0" eaLnBrk="1" fontAlgn="auto" latinLnBrk="0" hangingPunct="1">
              <a:lnSpc>
                <a:spcPts val="6974"/>
              </a:lnSpc>
              <a:spcBef>
                <a:spcPct val="0"/>
              </a:spcBef>
              <a:spcAft>
                <a:spcPts val="0"/>
              </a:spcAft>
              <a:buClrTx/>
              <a:buSzTx/>
              <a:buFontTx/>
              <a:buNone/>
              <a:tabLst/>
              <a:defRPr/>
            </a:pPr>
            <a:r>
              <a:rPr kumimoji="0" lang="en-US" sz="4981" b="0" i="0" u="none" strike="noStrike" kern="1200" cap="none" spc="0" normalizeH="0" baseline="0" noProof="0">
                <a:ln>
                  <a:noFill/>
                </a:ln>
                <a:solidFill>
                  <a:srgbClr val="01E8B9"/>
                </a:solidFill>
                <a:effectLst/>
                <a:uLnTx/>
                <a:uFillTx/>
                <a:latin typeface="Pattanakarn Expanded"/>
                <a:ea typeface="Pattanakarn Expanded"/>
                <a:cs typeface="Pattanakarn Expanded"/>
                <a:sym typeface="Pattanakarn Expanded"/>
              </a:rPr>
              <a:t>Inteligencia Artificial</a:t>
            </a:r>
          </a:p>
        </p:txBody>
      </p:sp>
      <p:sp>
        <p:nvSpPr>
          <p:cNvPr id="23" name="TextBox 23">
            <a:extLst>
              <a:ext uri="{FF2B5EF4-FFF2-40B4-BE49-F238E27FC236}">
                <a16:creationId xmlns:a16="http://schemas.microsoft.com/office/drawing/2014/main" id="{520EFAF5-E58E-547B-F850-A9AE054921E2}"/>
              </a:ext>
            </a:extLst>
          </p:cNvPr>
          <p:cNvSpPr txBox="1"/>
          <p:nvPr/>
        </p:nvSpPr>
        <p:spPr>
          <a:xfrm>
            <a:off x="1028700" y="3354681"/>
            <a:ext cx="1036896" cy="730637"/>
          </a:xfrm>
          <a:prstGeom prst="rect">
            <a:avLst/>
          </a:prstGeom>
        </p:spPr>
        <p:txBody>
          <a:bodyPr lIns="0" tIns="0" rIns="0" bIns="0" rtlCol="0" anchor="t">
            <a:spAutoFit/>
          </a:bodyPr>
          <a:lstStyle/>
          <a:p>
            <a:pPr marL="0" marR="0" lvl="0" indent="0" algn="ctr" defTabSz="457200" rtl="0" eaLnBrk="1" fontAlgn="auto" latinLnBrk="0" hangingPunct="1">
              <a:lnSpc>
                <a:spcPts val="5928"/>
              </a:lnSpc>
              <a:spcBef>
                <a:spcPct val="0"/>
              </a:spcBef>
              <a:spcAft>
                <a:spcPts val="0"/>
              </a:spcAft>
              <a:buClrTx/>
              <a:buSzTx/>
              <a:buFontTx/>
              <a:buNone/>
              <a:tabLst/>
              <a:defRPr/>
            </a:pPr>
            <a:r>
              <a:rPr kumimoji="0" lang="en-US" sz="4234" b="1" i="0" u="none" strike="noStrike" kern="1200" cap="none" spc="177" normalizeH="0" baseline="0" noProof="0">
                <a:ln>
                  <a:noFill/>
                </a:ln>
                <a:solidFill>
                  <a:srgbClr val="000000"/>
                </a:solidFill>
                <a:effectLst/>
                <a:uLnTx/>
                <a:uFillTx/>
                <a:latin typeface="Montserrat Bold"/>
                <a:ea typeface="Montserrat Bold"/>
                <a:cs typeface="Montserrat Bold"/>
                <a:sym typeface="Montserrat Bold"/>
              </a:rPr>
              <a:t>01</a:t>
            </a:r>
          </a:p>
        </p:txBody>
      </p:sp>
      <p:sp>
        <p:nvSpPr>
          <p:cNvPr id="24" name="TextBox 24">
            <a:extLst>
              <a:ext uri="{FF2B5EF4-FFF2-40B4-BE49-F238E27FC236}">
                <a16:creationId xmlns:a16="http://schemas.microsoft.com/office/drawing/2014/main" id="{E7CB077C-5F46-5400-3A04-28E3C5931EEC}"/>
              </a:ext>
            </a:extLst>
          </p:cNvPr>
          <p:cNvSpPr txBox="1"/>
          <p:nvPr/>
        </p:nvSpPr>
        <p:spPr>
          <a:xfrm>
            <a:off x="2274040" y="5471614"/>
            <a:ext cx="7634913" cy="1908546"/>
          </a:xfrm>
          <a:prstGeom prst="rect">
            <a:avLst/>
          </a:prstGeom>
        </p:spPr>
        <p:txBody>
          <a:bodyPr lIns="0" tIns="0" rIns="0" bIns="0" rtlCol="0" anchor="t">
            <a:spAutoFit/>
          </a:bodyPr>
          <a:lstStyle/>
          <a:p>
            <a:pPr marL="0" marR="0" lvl="0" indent="0" algn="l" defTabSz="457200" rtl="0" eaLnBrk="1" fontAlgn="auto" latinLnBrk="0" hangingPunct="1">
              <a:lnSpc>
                <a:spcPts val="2563"/>
              </a:lnSpc>
              <a:spcBef>
                <a:spcPct val="0"/>
              </a:spcBef>
              <a:spcAft>
                <a:spcPts val="0"/>
              </a:spcAft>
              <a:buClrTx/>
              <a:buSzTx/>
              <a:buFontTx/>
              <a:buNone/>
              <a:tabLst/>
              <a:defRPr/>
            </a:pPr>
            <a:r>
              <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rPr>
              <a:t>Generación de Imágenes: Herramientas como DALL-E pueden crear imágenes originales basadas en descripciones textuales. Por ejemplo, puedes pedirle que dibuje “un gato montado en una bicicleta en el espacio” y generará una imagen única de esa escena.</a:t>
            </a:r>
          </a:p>
          <a:p>
            <a:pPr marL="0" marR="0" lvl="0" indent="0" algn="l" defTabSz="457200" rtl="0" eaLnBrk="1" fontAlgn="auto" latinLnBrk="0" hangingPunct="1">
              <a:lnSpc>
                <a:spcPts val="2563"/>
              </a:lnSpc>
              <a:spcBef>
                <a:spcPct val="0"/>
              </a:spcBef>
              <a:spcAft>
                <a:spcPts val="0"/>
              </a:spcAft>
              <a:buClrTx/>
              <a:buSzTx/>
              <a:buFontTx/>
              <a:buNone/>
              <a:tabLst/>
              <a:defRPr/>
            </a:pPr>
            <a:endPar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endParaRPr>
          </a:p>
        </p:txBody>
      </p:sp>
      <p:sp>
        <p:nvSpPr>
          <p:cNvPr id="25" name="TextBox 25">
            <a:extLst>
              <a:ext uri="{FF2B5EF4-FFF2-40B4-BE49-F238E27FC236}">
                <a16:creationId xmlns:a16="http://schemas.microsoft.com/office/drawing/2014/main" id="{052B772E-1161-7BA1-9311-696C636FB84C}"/>
              </a:ext>
            </a:extLst>
          </p:cNvPr>
          <p:cNvSpPr txBox="1"/>
          <p:nvPr/>
        </p:nvSpPr>
        <p:spPr>
          <a:xfrm>
            <a:off x="1028700" y="5329800"/>
            <a:ext cx="1036896" cy="730637"/>
          </a:xfrm>
          <a:prstGeom prst="rect">
            <a:avLst/>
          </a:prstGeom>
        </p:spPr>
        <p:txBody>
          <a:bodyPr lIns="0" tIns="0" rIns="0" bIns="0" rtlCol="0" anchor="t">
            <a:spAutoFit/>
          </a:bodyPr>
          <a:lstStyle/>
          <a:p>
            <a:pPr marL="0" marR="0" lvl="0" indent="0" algn="ctr" defTabSz="457200" rtl="0" eaLnBrk="1" fontAlgn="auto" latinLnBrk="0" hangingPunct="1">
              <a:lnSpc>
                <a:spcPts val="5928"/>
              </a:lnSpc>
              <a:spcBef>
                <a:spcPct val="0"/>
              </a:spcBef>
              <a:spcAft>
                <a:spcPts val="0"/>
              </a:spcAft>
              <a:buClrTx/>
              <a:buSzTx/>
              <a:buFontTx/>
              <a:buNone/>
              <a:tabLst/>
              <a:defRPr/>
            </a:pPr>
            <a:r>
              <a:rPr kumimoji="0" lang="en-US" sz="4234" b="1" i="0" u="none" strike="noStrike" kern="1200" cap="none" spc="177" normalizeH="0" baseline="0" noProof="0">
                <a:ln>
                  <a:noFill/>
                </a:ln>
                <a:solidFill>
                  <a:srgbClr val="000000"/>
                </a:solidFill>
                <a:effectLst/>
                <a:uLnTx/>
                <a:uFillTx/>
                <a:latin typeface="Montserrat Bold"/>
                <a:ea typeface="Montserrat Bold"/>
                <a:cs typeface="Montserrat Bold"/>
                <a:sym typeface="Montserrat Bold"/>
              </a:rPr>
              <a:t>02</a:t>
            </a:r>
          </a:p>
        </p:txBody>
      </p:sp>
      <p:sp>
        <p:nvSpPr>
          <p:cNvPr id="26" name="TextBox 26">
            <a:extLst>
              <a:ext uri="{FF2B5EF4-FFF2-40B4-BE49-F238E27FC236}">
                <a16:creationId xmlns:a16="http://schemas.microsoft.com/office/drawing/2014/main" id="{3ED4B6EC-D5D6-E64E-588E-3BB1F3266860}"/>
              </a:ext>
            </a:extLst>
          </p:cNvPr>
          <p:cNvSpPr txBox="1"/>
          <p:nvPr/>
        </p:nvSpPr>
        <p:spPr>
          <a:xfrm>
            <a:off x="2454312" y="7645030"/>
            <a:ext cx="7158663" cy="1589052"/>
          </a:xfrm>
          <a:prstGeom prst="rect">
            <a:avLst/>
          </a:prstGeom>
        </p:spPr>
        <p:txBody>
          <a:bodyPr lIns="0" tIns="0" rIns="0" bIns="0" rtlCol="0" anchor="t">
            <a:spAutoFit/>
          </a:bodyPr>
          <a:lstStyle/>
          <a:p>
            <a:pPr marL="0" marR="0" lvl="0" indent="0" algn="l" defTabSz="457200" rtl="0" eaLnBrk="1" fontAlgn="auto" latinLnBrk="0" hangingPunct="1">
              <a:lnSpc>
                <a:spcPts val="2563"/>
              </a:lnSpc>
              <a:spcBef>
                <a:spcPct val="0"/>
              </a:spcBef>
              <a:spcAft>
                <a:spcPts val="0"/>
              </a:spcAft>
              <a:buClrTx/>
              <a:buSzTx/>
              <a:buFontTx/>
              <a:buNone/>
              <a:tabLst/>
              <a:defRPr/>
            </a:pPr>
            <a:r>
              <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rPr>
              <a:t>Música y Audio: Modelos como Jukedeck y OpenAI’s MuseNet pueden componer música original en varios estilos y géneros, basándose en patrones aprendidos de grandes colecciones de música.</a:t>
            </a:r>
          </a:p>
          <a:p>
            <a:pPr marL="0" marR="0" lvl="0" indent="0" algn="l" defTabSz="457200" rtl="0" eaLnBrk="1" fontAlgn="auto" latinLnBrk="0" hangingPunct="1">
              <a:lnSpc>
                <a:spcPts val="2563"/>
              </a:lnSpc>
              <a:spcBef>
                <a:spcPct val="0"/>
              </a:spcBef>
              <a:spcAft>
                <a:spcPts val="0"/>
              </a:spcAft>
              <a:buClrTx/>
              <a:buSzTx/>
              <a:buFontTx/>
              <a:buNone/>
              <a:tabLst/>
              <a:defRPr/>
            </a:pPr>
            <a:endParaRPr kumimoji="0" lang="en-US" sz="1831" b="0" i="0" u="none" strike="noStrike" kern="1200" cap="none" spc="76" normalizeH="0" baseline="0" noProof="0">
              <a:ln>
                <a:noFill/>
              </a:ln>
              <a:solidFill>
                <a:srgbClr val="FFFFFF"/>
              </a:solidFill>
              <a:effectLst/>
              <a:uLnTx/>
              <a:uFillTx/>
              <a:latin typeface="Montserrat"/>
              <a:ea typeface="Montserrat"/>
              <a:cs typeface="Montserrat"/>
              <a:sym typeface="Montserrat"/>
            </a:endParaRPr>
          </a:p>
        </p:txBody>
      </p:sp>
      <p:sp>
        <p:nvSpPr>
          <p:cNvPr id="27" name="TextBox 27">
            <a:extLst>
              <a:ext uri="{FF2B5EF4-FFF2-40B4-BE49-F238E27FC236}">
                <a16:creationId xmlns:a16="http://schemas.microsoft.com/office/drawing/2014/main" id="{AEDD0098-6C57-1E2E-B585-72ADF63B3C71}"/>
              </a:ext>
            </a:extLst>
          </p:cNvPr>
          <p:cNvSpPr txBox="1"/>
          <p:nvPr/>
        </p:nvSpPr>
        <p:spPr>
          <a:xfrm>
            <a:off x="1028700" y="7493205"/>
            <a:ext cx="1036896" cy="730637"/>
          </a:xfrm>
          <a:prstGeom prst="rect">
            <a:avLst/>
          </a:prstGeom>
        </p:spPr>
        <p:txBody>
          <a:bodyPr lIns="0" tIns="0" rIns="0" bIns="0" rtlCol="0" anchor="t">
            <a:spAutoFit/>
          </a:bodyPr>
          <a:lstStyle/>
          <a:p>
            <a:pPr marL="0" marR="0" lvl="0" indent="0" algn="ctr" defTabSz="457200" rtl="0" eaLnBrk="1" fontAlgn="auto" latinLnBrk="0" hangingPunct="1">
              <a:lnSpc>
                <a:spcPts val="5928"/>
              </a:lnSpc>
              <a:spcBef>
                <a:spcPct val="0"/>
              </a:spcBef>
              <a:spcAft>
                <a:spcPts val="0"/>
              </a:spcAft>
              <a:buClrTx/>
              <a:buSzTx/>
              <a:buFontTx/>
              <a:buNone/>
              <a:tabLst/>
              <a:defRPr/>
            </a:pPr>
            <a:r>
              <a:rPr kumimoji="0" lang="en-US" sz="4234" b="1" i="0" u="none" strike="noStrike" kern="1200" cap="none" spc="177" normalizeH="0" baseline="0" noProof="0">
                <a:ln>
                  <a:noFill/>
                </a:ln>
                <a:solidFill>
                  <a:srgbClr val="000000"/>
                </a:solidFill>
                <a:effectLst/>
                <a:uLnTx/>
                <a:uFillTx/>
                <a:latin typeface="Montserrat Bold"/>
                <a:ea typeface="Montserrat Bold"/>
                <a:cs typeface="Montserrat Bold"/>
                <a:sym typeface="Montserrat Bold"/>
              </a:rPr>
              <a:t>03</a:t>
            </a:r>
          </a:p>
        </p:txBody>
      </p:sp>
    </p:spTree>
    <p:extLst>
      <p:ext uri="{BB962C8B-B14F-4D97-AF65-F5344CB8AC3E}">
        <p14:creationId xmlns:p14="http://schemas.microsoft.com/office/powerpoint/2010/main" val="1425860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8AD4B189-01FB-110B-3E84-C0AEEB22D91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28ED3E-63FB-FFFA-BC14-9D8C27361E45}"/>
              </a:ext>
            </a:extLst>
          </p:cNvPr>
          <p:cNvSpPr/>
          <p:nvPr/>
        </p:nvSpPr>
        <p:spPr>
          <a:xfrm>
            <a:off x="0" y="0"/>
            <a:ext cx="7820550" cy="4154667"/>
          </a:xfrm>
          <a:custGeom>
            <a:avLst/>
            <a:gdLst/>
            <a:ahLst/>
            <a:cxnLst/>
            <a:rect l="l" t="t" r="r" b="b"/>
            <a:pathLst>
              <a:path w="7820550" h="4154667">
                <a:moveTo>
                  <a:pt x="0" y="0"/>
                </a:moveTo>
                <a:lnTo>
                  <a:pt x="7820550" y="0"/>
                </a:lnTo>
                <a:lnTo>
                  <a:pt x="7820550" y="4154667"/>
                </a:lnTo>
                <a:lnTo>
                  <a:pt x="0" y="4154667"/>
                </a:lnTo>
                <a:lnTo>
                  <a:pt x="0" y="0"/>
                </a:lnTo>
                <a:close/>
              </a:path>
            </a:pathLst>
          </a:custGeom>
          <a:blipFill>
            <a:blip r:embed="rId2"/>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Freeform 3">
            <a:extLst>
              <a:ext uri="{FF2B5EF4-FFF2-40B4-BE49-F238E27FC236}">
                <a16:creationId xmlns:a16="http://schemas.microsoft.com/office/drawing/2014/main" id="{2B1C4E00-514F-1528-2D04-61F40BE0E5A0}"/>
              </a:ext>
            </a:extLst>
          </p:cNvPr>
          <p:cNvSpPr/>
          <p:nvPr/>
        </p:nvSpPr>
        <p:spPr>
          <a:xfrm>
            <a:off x="12461531" y="0"/>
            <a:ext cx="5826469" cy="4855391"/>
          </a:xfrm>
          <a:custGeom>
            <a:avLst/>
            <a:gdLst/>
            <a:ahLst/>
            <a:cxnLst/>
            <a:rect l="l" t="t" r="r" b="b"/>
            <a:pathLst>
              <a:path w="5826469" h="4855391">
                <a:moveTo>
                  <a:pt x="0" y="0"/>
                </a:moveTo>
                <a:lnTo>
                  <a:pt x="5826469" y="0"/>
                </a:lnTo>
                <a:lnTo>
                  <a:pt x="5826469" y="4855391"/>
                </a:lnTo>
                <a:lnTo>
                  <a:pt x="0" y="4855391"/>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Freeform 4">
            <a:extLst>
              <a:ext uri="{FF2B5EF4-FFF2-40B4-BE49-F238E27FC236}">
                <a16:creationId xmlns:a16="http://schemas.microsoft.com/office/drawing/2014/main" id="{F115CD43-95D4-475D-D64E-74F4D312FC48}"/>
              </a:ext>
            </a:extLst>
          </p:cNvPr>
          <p:cNvSpPr/>
          <p:nvPr/>
        </p:nvSpPr>
        <p:spPr>
          <a:xfrm>
            <a:off x="7624415" y="-736799"/>
            <a:ext cx="4837116" cy="4891466"/>
          </a:xfrm>
          <a:custGeom>
            <a:avLst/>
            <a:gdLst/>
            <a:ahLst/>
            <a:cxnLst/>
            <a:rect l="l" t="t" r="r" b="b"/>
            <a:pathLst>
              <a:path w="4837116" h="4891466">
                <a:moveTo>
                  <a:pt x="0" y="0"/>
                </a:moveTo>
                <a:lnTo>
                  <a:pt x="4837116" y="0"/>
                </a:lnTo>
                <a:lnTo>
                  <a:pt x="4837116" y="4891466"/>
                </a:lnTo>
                <a:lnTo>
                  <a:pt x="0" y="4891466"/>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Freeform 5">
            <a:extLst>
              <a:ext uri="{FF2B5EF4-FFF2-40B4-BE49-F238E27FC236}">
                <a16:creationId xmlns:a16="http://schemas.microsoft.com/office/drawing/2014/main" id="{8B6961CE-45BE-57BD-3972-1DB7EBCEE207}"/>
              </a:ext>
            </a:extLst>
          </p:cNvPr>
          <p:cNvSpPr/>
          <p:nvPr/>
        </p:nvSpPr>
        <p:spPr>
          <a:xfrm>
            <a:off x="7624415" y="4024408"/>
            <a:ext cx="10948377" cy="6078700"/>
          </a:xfrm>
          <a:custGeom>
            <a:avLst/>
            <a:gdLst/>
            <a:ahLst/>
            <a:cxnLst/>
            <a:rect l="l" t="t" r="r" b="b"/>
            <a:pathLst>
              <a:path w="10948377" h="6078700">
                <a:moveTo>
                  <a:pt x="0" y="0"/>
                </a:moveTo>
                <a:lnTo>
                  <a:pt x="10948377" y="0"/>
                </a:lnTo>
                <a:lnTo>
                  <a:pt x="10948377" y="6078700"/>
                </a:lnTo>
                <a:lnTo>
                  <a:pt x="0" y="6078700"/>
                </a:lnTo>
                <a:lnTo>
                  <a:pt x="0" y="0"/>
                </a:lnTo>
                <a:close/>
              </a:path>
            </a:pathLst>
          </a:custGeom>
          <a:blipFill>
            <a:blip r:embed="rId5"/>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Freeform 6">
            <a:extLst>
              <a:ext uri="{FF2B5EF4-FFF2-40B4-BE49-F238E27FC236}">
                <a16:creationId xmlns:a16="http://schemas.microsoft.com/office/drawing/2014/main" id="{BD973886-62E4-CCA9-B2E1-E6C9886B2074}"/>
              </a:ext>
            </a:extLst>
          </p:cNvPr>
          <p:cNvSpPr/>
          <p:nvPr/>
        </p:nvSpPr>
        <p:spPr>
          <a:xfrm>
            <a:off x="-1" y="4154667"/>
            <a:ext cx="9522751" cy="6390392"/>
          </a:xfrm>
          <a:custGeom>
            <a:avLst/>
            <a:gdLst/>
            <a:ahLst/>
            <a:cxnLst/>
            <a:rect l="l" t="t" r="r" b="b"/>
            <a:pathLst>
              <a:path w="9946136" h="6390392">
                <a:moveTo>
                  <a:pt x="0" y="0"/>
                </a:moveTo>
                <a:lnTo>
                  <a:pt x="9946136" y="0"/>
                </a:lnTo>
                <a:lnTo>
                  <a:pt x="9946136" y="6390392"/>
                </a:lnTo>
                <a:lnTo>
                  <a:pt x="0" y="6390392"/>
                </a:lnTo>
                <a:lnTo>
                  <a:pt x="0" y="0"/>
                </a:lnTo>
                <a:close/>
              </a:path>
            </a:pathLst>
          </a:custGeom>
          <a:blipFill>
            <a:blip r:embed="rId6"/>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02628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34DA25D6-02A3-30B1-351E-DAE3B066C3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1BB7EF-B615-4CBC-3DE6-DD2025B8FBEA}"/>
              </a:ext>
            </a:extLst>
          </p:cNvPr>
          <p:cNvSpPr/>
          <p:nvPr/>
        </p:nvSpPr>
        <p:spPr>
          <a:xfrm>
            <a:off x="16896625" y="-1067519"/>
            <a:ext cx="2354780" cy="2354780"/>
          </a:xfrm>
          <a:custGeom>
            <a:avLst/>
            <a:gdLst/>
            <a:ahLst/>
            <a:cxnLst/>
            <a:rect l="l" t="t" r="r" b="b"/>
            <a:pathLst>
              <a:path w="2354780" h="2354780">
                <a:moveTo>
                  <a:pt x="0" y="0"/>
                </a:moveTo>
                <a:lnTo>
                  <a:pt x="2354779" y="0"/>
                </a:lnTo>
                <a:lnTo>
                  <a:pt x="2354779" y="2354780"/>
                </a:lnTo>
                <a:lnTo>
                  <a:pt x="0" y="235478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Freeform 3">
            <a:extLst>
              <a:ext uri="{FF2B5EF4-FFF2-40B4-BE49-F238E27FC236}">
                <a16:creationId xmlns:a16="http://schemas.microsoft.com/office/drawing/2014/main" id="{7D68F90A-6CFE-A754-D8A7-814474AC52D9}"/>
              </a:ext>
            </a:extLst>
          </p:cNvPr>
          <p:cNvSpPr/>
          <p:nvPr/>
        </p:nvSpPr>
        <p:spPr>
          <a:xfrm>
            <a:off x="16599451" y="8489958"/>
            <a:ext cx="2949126" cy="2949126"/>
          </a:xfrm>
          <a:custGeom>
            <a:avLst/>
            <a:gdLst/>
            <a:ahLst/>
            <a:cxnLst/>
            <a:rect l="l" t="t" r="r" b="b"/>
            <a:pathLst>
              <a:path w="2949126" h="2949126">
                <a:moveTo>
                  <a:pt x="0" y="0"/>
                </a:moveTo>
                <a:lnTo>
                  <a:pt x="2949127" y="0"/>
                </a:lnTo>
                <a:lnTo>
                  <a:pt x="2949127" y="2949126"/>
                </a:lnTo>
                <a:lnTo>
                  <a:pt x="0" y="294912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Freeform 4">
            <a:extLst>
              <a:ext uri="{FF2B5EF4-FFF2-40B4-BE49-F238E27FC236}">
                <a16:creationId xmlns:a16="http://schemas.microsoft.com/office/drawing/2014/main" id="{B79730D3-2E1D-A8E1-0391-4A77542115E4}"/>
              </a:ext>
            </a:extLst>
          </p:cNvPr>
          <p:cNvSpPr/>
          <p:nvPr/>
        </p:nvSpPr>
        <p:spPr>
          <a:xfrm>
            <a:off x="1121253" y="1094339"/>
            <a:ext cx="692304" cy="692304"/>
          </a:xfrm>
          <a:custGeom>
            <a:avLst/>
            <a:gdLst/>
            <a:ahLst/>
            <a:cxnLst/>
            <a:rect l="l" t="t" r="r" b="b"/>
            <a:pathLst>
              <a:path w="692304" h="692304">
                <a:moveTo>
                  <a:pt x="0" y="0"/>
                </a:moveTo>
                <a:lnTo>
                  <a:pt x="692303" y="0"/>
                </a:lnTo>
                <a:lnTo>
                  <a:pt x="692303" y="692304"/>
                </a:lnTo>
                <a:lnTo>
                  <a:pt x="0" y="69230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Freeform 5">
            <a:extLst>
              <a:ext uri="{FF2B5EF4-FFF2-40B4-BE49-F238E27FC236}">
                <a16:creationId xmlns:a16="http://schemas.microsoft.com/office/drawing/2014/main" id="{51266FB2-06CD-D195-5B01-58A39783FC77}"/>
              </a:ext>
            </a:extLst>
          </p:cNvPr>
          <p:cNvSpPr/>
          <p:nvPr/>
        </p:nvSpPr>
        <p:spPr>
          <a:xfrm>
            <a:off x="-1230953" y="8230128"/>
            <a:ext cx="3208957" cy="3208957"/>
          </a:xfrm>
          <a:custGeom>
            <a:avLst/>
            <a:gdLst/>
            <a:ahLst/>
            <a:cxnLst/>
            <a:rect l="l" t="t" r="r" b="b"/>
            <a:pathLst>
              <a:path w="3208957" h="3208957">
                <a:moveTo>
                  <a:pt x="0" y="0"/>
                </a:moveTo>
                <a:lnTo>
                  <a:pt x="3208957" y="0"/>
                </a:lnTo>
                <a:lnTo>
                  <a:pt x="3208957" y="3208956"/>
                </a:lnTo>
                <a:lnTo>
                  <a:pt x="0" y="32089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Freeform 6">
            <a:extLst>
              <a:ext uri="{FF2B5EF4-FFF2-40B4-BE49-F238E27FC236}">
                <a16:creationId xmlns:a16="http://schemas.microsoft.com/office/drawing/2014/main" id="{CF197144-1E4C-E727-C92D-4EA16730D5B0}"/>
              </a:ext>
            </a:extLst>
          </p:cNvPr>
          <p:cNvSpPr/>
          <p:nvPr/>
        </p:nvSpPr>
        <p:spPr>
          <a:xfrm>
            <a:off x="12542501" y="3477649"/>
            <a:ext cx="5364499" cy="4409052"/>
          </a:xfrm>
          <a:custGeom>
            <a:avLst/>
            <a:gdLst/>
            <a:ahLst/>
            <a:cxnLst/>
            <a:rect l="l" t="t" r="r" b="b"/>
            <a:pathLst>
              <a:path w="5745499" h="4617945">
                <a:moveTo>
                  <a:pt x="0" y="0"/>
                </a:moveTo>
                <a:lnTo>
                  <a:pt x="5745499" y="0"/>
                </a:lnTo>
                <a:lnTo>
                  <a:pt x="5745499" y="4617945"/>
                </a:lnTo>
                <a:lnTo>
                  <a:pt x="0" y="4617945"/>
                </a:lnTo>
                <a:lnTo>
                  <a:pt x="0" y="0"/>
                </a:lnTo>
                <a:close/>
              </a:path>
            </a:pathLst>
          </a:custGeom>
          <a:blipFill>
            <a:blip r:embed="rId6"/>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Freeform 7">
            <a:extLst>
              <a:ext uri="{FF2B5EF4-FFF2-40B4-BE49-F238E27FC236}">
                <a16:creationId xmlns:a16="http://schemas.microsoft.com/office/drawing/2014/main" id="{3B012DAF-B12E-4DCB-8B82-45AF8C322EE4}"/>
              </a:ext>
            </a:extLst>
          </p:cNvPr>
          <p:cNvSpPr/>
          <p:nvPr/>
        </p:nvSpPr>
        <p:spPr>
          <a:xfrm>
            <a:off x="6531247" y="3477648"/>
            <a:ext cx="5112876" cy="5552052"/>
          </a:xfrm>
          <a:custGeom>
            <a:avLst/>
            <a:gdLst/>
            <a:ahLst/>
            <a:cxnLst/>
            <a:rect l="l" t="t" r="r" b="b"/>
            <a:pathLst>
              <a:path w="5808671" h="6356958">
                <a:moveTo>
                  <a:pt x="0" y="0"/>
                </a:moveTo>
                <a:lnTo>
                  <a:pt x="5808670" y="0"/>
                </a:lnTo>
                <a:lnTo>
                  <a:pt x="5808670" y="6356958"/>
                </a:lnTo>
                <a:lnTo>
                  <a:pt x="0" y="6356958"/>
                </a:lnTo>
                <a:lnTo>
                  <a:pt x="0" y="0"/>
                </a:lnTo>
                <a:close/>
              </a:path>
            </a:pathLst>
          </a:custGeom>
          <a:blipFill>
            <a:blip r:embed="rId7"/>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 name="Freeform 8">
            <a:extLst>
              <a:ext uri="{FF2B5EF4-FFF2-40B4-BE49-F238E27FC236}">
                <a16:creationId xmlns:a16="http://schemas.microsoft.com/office/drawing/2014/main" id="{21D230D3-2F4D-91BD-BAFF-D98E98C08A71}"/>
              </a:ext>
            </a:extLst>
          </p:cNvPr>
          <p:cNvSpPr/>
          <p:nvPr/>
        </p:nvSpPr>
        <p:spPr>
          <a:xfrm>
            <a:off x="632625" y="3477648"/>
            <a:ext cx="5112875" cy="4284573"/>
          </a:xfrm>
          <a:custGeom>
            <a:avLst/>
            <a:gdLst/>
            <a:ahLst/>
            <a:cxnLst/>
            <a:rect l="l" t="t" r="r" b="b"/>
            <a:pathLst>
              <a:path w="5676931" h="4826186">
                <a:moveTo>
                  <a:pt x="0" y="0"/>
                </a:moveTo>
                <a:lnTo>
                  <a:pt x="5676931" y="0"/>
                </a:lnTo>
                <a:lnTo>
                  <a:pt x="5676931" y="4826186"/>
                </a:lnTo>
                <a:lnTo>
                  <a:pt x="0" y="4826186"/>
                </a:lnTo>
                <a:lnTo>
                  <a:pt x="0" y="0"/>
                </a:lnTo>
                <a:close/>
              </a:path>
            </a:pathLst>
          </a:custGeom>
          <a:blipFill>
            <a:blip r:embed="rId8"/>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TextBox 9">
            <a:extLst>
              <a:ext uri="{FF2B5EF4-FFF2-40B4-BE49-F238E27FC236}">
                <a16:creationId xmlns:a16="http://schemas.microsoft.com/office/drawing/2014/main" id="{996DB34B-AC97-F135-9FE0-1AA80B073C5F}"/>
              </a:ext>
            </a:extLst>
          </p:cNvPr>
          <p:cNvSpPr txBox="1"/>
          <p:nvPr/>
        </p:nvSpPr>
        <p:spPr>
          <a:xfrm>
            <a:off x="3561577" y="795151"/>
            <a:ext cx="12275132" cy="1095056"/>
          </a:xfrm>
          <a:prstGeom prst="rect">
            <a:avLst/>
          </a:prstGeom>
        </p:spPr>
        <p:txBody>
          <a:bodyPr lIns="0" tIns="0" rIns="0" bIns="0" rtlCol="0" anchor="t">
            <a:spAutoFit/>
          </a:bodyPr>
          <a:lstStyle/>
          <a:p>
            <a:pPr marL="0" marR="0" lvl="0" indent="0" algn="ctr" defTabSz="457200" rtl="0" eaLnBrk="1" fontAlgn="auto" latinLnBrk="0" hangingPunct="1">
              <a:lnSpc>
                <a:spcPts val="8942"/>
              </a:lnSpc>
              <a:spcBef>
                <a:spcPct val="0"/>
              </a:spcBef>
              <a:spcAft>
                <a:spcPts val="0"/>
              </a:spcAft>
              <a:buClrTx/>
              <a:buSzTx/>
              <a:buFontTx/>
              <a:buNone/>
              <a:tabLst/>
              <a:defRPr/>
            </a:pPr>
            <a:r>
              <a:rPr kumimoji="0" lang="en-US" sz="6387" b="0" i="0" u="none" strike="noStrike" kern="1200" cap="none" spc="0" normalizeH="0" baseline="0" noProof="0" dirty="0">
                <a:ln>
                  <a:noFill/>
                </a:ln>
                <a:solidFill>
                  <a:srgbClr val="FFFFFF"/>
                </a:solidFill>
                <a:effectLst/>
                <a:uLnTx/>
                <a:uFillTx/>
                <a:latin typeface="Pattanakarn Expanded"/>
                <a:ea typeface="Pattanakarn Expanded"/>
                <a:cs typeface="Pattanakarn Expanded"/>
                <a:sym typeface="Pattanakarn Expanded"/>
              </a:rPr>
              <a:t>¿Que son las deepfakes?</a:t>
            </a:r>
          </a:p>
        </p:txBody>
      </p:sp>
      <p:sp>
        <p:nvSpPr>
          <p:cNvPr id="10" name="TextBox 10">
            <a:extLst>
              <a:ext uri="{FF2B5EF4-FFF2-40B4-BE49-F238E27FC236}">
                <a16:creationId xmlns:a16="http://schemas.microsoft.com/office/drawing/2014/main" id="{C5ACFD7E-CBE5-D837-DF86-F175B0EFA9AB}"/>
              </a:ext>
            </a:extLst>
          </p:cNvPr>
          <p:cNvSpPr txBox="1"/>
          <p:nvPr/>
        </p:nvSpPr>
        <p:spPr>
          <a:xfrm>
            <a:off x="1467405" y="2068240"/>
            <a:ext cx="15620267" cy="857927"/>
          </a:xfrm>
          <a:prstGeom prst="rect">
            <a:avLst/>
          </a:prstGeom>
        </p:spPr>
        <p:txBody>
          <a:bodyPr lIns="0" tIns="0" rIns="0" bIns="0" rtlCol="0" anchor="t">
            <a:spAutoFit/>
          </a:bodyPr>
          <a:lstStyle/>
          <a:p>
            <a:pPr marL="0" marR="0" lvl="0" indent="0" algn="ctr" defTabSz="457200" rtl="0" eaLnBrk="1" fontAlgn="auto" latinLnBrk="0" hangingPunct="1">
              <a:lnSpc>
                <a:spcPts val="3403"/>
              </a:lnSpc>
              <a:spcBef>
                <a:spcPct val="0"/>
              </a:spcBef>
              <a:spcAft>
                <a:spcPts val="0"/>
              </a:spcAft>
              <a:buClrTx/>
              <a:buSzTx/>
              <a:buFontTx/>
              <a:buNone/>
              <a:tabLst/>
              <a:defRPr/>
            </a:pP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Videos o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imágenes</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manipulados</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para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parecer</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reales</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utilizando</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IA.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Pueden</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ser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usados</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para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difamar</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extorsionar</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o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acosar</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 personas,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especialmente</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 las </a:t>
            </a:r>
            <a:r>
              <a:rPr kumimoji="0" lang="en-US" sz="2800" b="1" i="0" u="none" strike="noStrike" kern="1200" cap="none" spc="102" normalizeH="0" baseline="0" noProof="0" dirty="0" err="1">
                <a:ln>
                  <a:noFill/>
                </a:ln>
                <a:solidFill>
                  <a:srgbClr val="FFFFFF"/>
                </a:solidFill>
                <a:effectLst/>
                <a:uLnTx/>
                <a:uFillTx/>
                <a:latin typeface="Montserrat"/>
                <a:ea typeface="Montserrat"/>
                <a:cs typeface="Montserrat"/>
                <a:sym typeface="Montserrat"/>
              </a:rPr>
              <a:t>mujeres</a:t>
            </a:r>
            <a:r>
              <a:rPr kumimoji="0" lang="en-US" sz="2800" b="1" i="0" u="none" strike="noStrike" kern="1200" cap="none" spc="102" normalizeH="0" baseline="0" noProof="0" dirty="0">
                <a:ln>
                  <a:noFill/>
                </a:ln>
                <a:solidFill>
                  <a:srgbClr val="FFFFFF"/>
                </a:solidFill>
                <a:effectLst/>
                <a:uLnTx/>
                <a:uFillTx/>
                <a:latin typeface="Montserrat"/>
                <a:ea typeface="Montserrat"/>
                <a:cs typeface="Montserrat"/>
                <a:sym typeface="Montserrat"/>
              </a:rPr>
              <a:t>. </a:t>
            </a:r>
          </a:p>
        </p:txBody>
      </p:sp>
    </p:spTree>
    <p:extLst>
      <p:ext uri="{BB962C8B-B14F-4D97-AF65-F5344CB8AC3E}">
        <p14:creationId xmlns:p14="http://schemas.microsoft.com/office/powerpoint/2010/main" val="422310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757D3649-33C3-ABA4-87A3-10E0AC99FBC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515F1B7-9F4C-3F77-6E1C-966F321F5757}"/>
              </a:ext>
            </a:extLst>
          </p:cNvPr>
          <p:cNvGrpSpPr/>
          <p:nvPr/>
        </p:nvGrpSpPr>
        <p:grpSpPr>
          <a:xfrm>
            <a:off x="6280198" y="3585789"/>
            <a:ext cx="3593102" cy="3593102"/>
            <a:chOff x="0" y="0"/>
            <a:chExt cx="812800" cy="812800"/>
          </a:xfrm>
        </p:grpSpPr>
        <p:sp>
          <p:nvSpPr>
            <p:cNvPr id="3" name="Freeform 3">
              <a:extLst>
                <a:ext uri="{FF2B5EF4-FFF2-40B4-BE49-F238E27FC236}">
                  <a16:creationId xmlns:a16="http://schemas.microsoft.com/office/drawing/2014/main" id="{30A89037-35B2-9589-8A58-134D6BC4CE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TextBox 4">
              <a:extLst>
                <a:ext uri="{FF2B5EF4-FFF2-40B4-BE49-F238E27FC236}">
                  <a16:creationId xmlns:a16="http://schemas.microsoft.com/office/drawing/2014/main" id="{08C5BA77-14E3-907E-A7C7-79732CEBF44A}"/>
                </a:ext>
              </a:extLst>
            </p:cNvPr>
            <p:cNvSpPr txBox="1"/>
            <p:nvPr/>
          </p:nvSpPr>
          <p:spPr>
            <a:xfrm>
              <a:off x="76200" y="-19050"/>
              <a:ext cx="660400" cy="755650"/>
            </a:xfrm>
            <a:prstGeom prst="rect">
              <a:avLst/>
            </a:prstGeom>
          </p:spPr>
          <p:txBody>
            <a:bodyPr lIns="50800" tIns="50800" rIns="50800" bIns="50800" rtlCol="0" anchor="ctr"/>
            <a:lstStyle/>
            <a:p>
              <a:pPr marL="0" marR="0" lvl="0" indent="0" algn="l" defTabSz="457200" rtl="0" eaLnBrk="1" fontAlgn="auto" latinLnBrk="0" hangingPunct="1">
                <a:lnSpc>
                  <a:spcPts val="2898"/>
                </a:lnSpc>
                <a:spcBef>
                  <a:spcPct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5" name="Freeform 5">
            <a:extLst>
              <a:ext uri="{FF2B5EF4-FFF2-40B4-BE49-F238E27FC236}">
                <a16:creationId xmlns:a16="http://schemas.microsoft.com/office/drawing/2014/main" id="{79B51D29-8DEF-1550-A7F6-685B5AC02F6F}"/>
              </a:ext>
            </a:extLst>
          </p:cNvPr>
          <p:cNvSpPr/>
          <p:nvPr/>
        </p:nvSpPr>
        <p:spPr>
          <a:xfrm>
            <a:off x="15484889" y="-2304768"/>
            <a:ext cx="5070900" cy="5070900"/>
          </a:xfrm>
          <a:custGeom>
            <a:avLst/>
            <a:gdLst/>
            <a:ahLst/>
            <a:cxnLst/>
            <a:rect l="l" t="t" r="r" b="b"/>
            <a:pathLst>
              <a:path w="5070900" h="5070900">
                <a:moveTo>
                  <a:pt x="0" y="0"/>
                </a:moveTo>
                <a:lnTo>
                  <a:pt x="5070900" y="0"/>
                </a:lnTo>
                <a:lnTo>
                  <a:pt x="5070900" y="5070900"/>
                </a:lnTo>
                <a:lnTo>
                  <a:pt x="0" y="50709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Freeform 6">
            <a:extLst>
              <a:ext uri="{FF2B5EF4-FFF2-40B4-BE49-F238E27FC236}">
                <a16:creationId xmlns:a16="http://schemas.microsoft.com/office/drawing/2014/main" id="{0831275B-00F9-3246-B182-37EED30A82A0}"/>
              </a:ext>
            </a:extLst>
          </p:cNvPr>
          <p:cNvSpPr/>
          <p:nvPr/>
        </p:nvSpPr>
        <p:spPr>
          <a:xfrm>
            <a:off x="7647891" y="3926223"/>
            <a:ext cx="872859" cy="872859"/>
          </a:xfrm>
          <a:custGeom>
            <a:avLst/>
            <a:gdLst/>
            <a:ahLst/>
            <a:cxnLst/>
            <a:rect l="l" t="t" r="r" b="b"/>
            <a:pathLst>
              <a:path w="872859" h="872859">
                <a:moveTo>
                  <a:pt x="0" y="0"/>
                </a:moveTo>
                <a:lnTo>
                  <a:pt x="872859" y="0"/>
                </a:lnTo>
                <a:lnTo>
                  <a:pt x="872859" y="872859"/>
                </a:lnTo>
                <a:lnTo>
                  <a:pt x="0" y="87285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7" name="Group 7">
            <a:extLst>
              <a:ext uri="{FF2B5EF4-FFF2-40B4-BE49-F238E27FC236}">
                <a16:creationId xmlns:a16="http://schemas.microsoft.com/office/drawing/2014/main" id="{B3770D7D-A992-890E-B8B4-021A59206239}"/>
              </a:ext>
            </a:extLst>
          </p:cNvPr>
          <p:cNvGrpSpPr/>
          <p:nvPr/>
        </p:nvGrpSpPr>
        <p:grpSpPr>
          <a:xfrm rot="-5400000">
            <a:off x="2979183" y="1004852"/>
            <a:ext cx="1073508" cy="5413552"/>
            <a:chOff x="0" y="0"/>
            <a:chExt cx="4757524" cy="23991531"/>
          </a:xfrm>
        </p:grpSpPr>
        <p:sp>
          <p:nvSpPr>
            <p:cNvPr id="8" name="Freeform 8">
              <a:extLst>
                <a:ext uri="{FF2B5EF4-FFF2-40B4-BE49-F238E27FC236}">
                  <a16:creationId xmlns:a16="http://schemas.microsoft.com/office/drawing/2014/main" id="{838D40C4-6A02-E260-BC97-6F9C73CED499}"/>
                </a:ext>
              </a:extLst>
            </p:cNvPr>
            <p:cNvSpPr/>
            <p:nvPr/>
          </p:nvSpPr>
          <p:spPr>
            <a:xfrm>
              <a:off x="0" y="0"/>
              <a:ext cx="4757651" cy="23991658"/>
            </a:xfrm>
            <a:custGeom>
              <a:avLst/>
              <a:gdLst/>
              <a:ahLst/>
              <a:cxnLst/>
              <a:rect l="l" t="t" r="r" b="b"/>
              <a:pathLst>
                <a:path w="4757651" h="23991658">
                  <a:moveTo>
                    <a:pt x="3029843" y="0"/>
                  </a:moveTo>
                  <a:lnTo>
                    <a:pt x="0" y="0"/>
                  </a:lnTo>
                  <a:lnTo>
                    <a:pt x="0" y="22039064"/>
                  </a:lnTo>
                  <a:cubicBezTo>
                    <a:pt x="0" y="23199813"/>
                    <a:pt x="791845" y="23991658"/>
                    <a:pt x="1765046" y="23991658"/>
                  </a:cubicBezTo>
                  <a:lnTo>
                    <a:pt x="4757651" y="23991658"/>
                  </a:lnTo>
                  <a:lnTo>
                    <a:pt x="4757651" y="1953373"/>
                  </a:lnTo>
                  <a:cubicBezTo>
                    <a:pt x="4757524" y="791845"/>
                    <a:pt x="3965806" y="0"/>
                    <a:pt x="3029843" y="0"/>
                  </a:cubicBezTo>
                  <a:close/>
                  <a:moveTo>
                    <a:pt x="4630524" y="23864531"/>
                  </a:moveTo>
                  <a:lnTo>
                    <a:pt x="1765046" y="23864531"/>
                  </a:lnTo>
                  <a:cubicBezTo>
                    <a:pt x="861822" y="23864531"/>
                    <a:pt x="127000" y="23129709"/>
                    <a:pt x="127000" y="22039064"/>
                  </a:cubicBezTo>
                  <a:lnTo>
                    <a:pt x="127000" y="127000"/>
                  </a:lnTo>
                  <a:lnTo>
                    <a:pt x="3029843" y="127000"/>
                  </a:lnTo>
                  <a:cubicBezTo>
                    <a:pt x="3895829" y="127000"/>
                    <a:pt x="4630651" y="861822"/>
                    <a:pt x="4630651" y="1953373"/>
                  </a:cubicBezTo>
                  <a:lnTo>
                    <a:pt x="4630651"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9" name="TextBox 9">
            <a:extLst>
              <a:ext uri="{FF2B5EF4-FFF2-40B4-BE49-F238E27FC236}">
                <a16:creationId xmlns:a16="http://schemas.microsoft.com/office/drawing/2014/main" id="{BA0EC2B1-0C7F-BF76-7D08-9830118385AB}"/>
              </a:ext>
            </a:extLst>
          </p:cNvPr>
          <p:cNvSpPr txBox="1"/>
          <p:nvPr/>
        </p:nvSpPr>
        <p:spPr>
          <a:xfrm>
            <a:off x="1180622" y="3367386"/>
            <a:ext cx="4431807" cy="851216"/>
          </a:xfrm>
          <a:prstGeom prst="rect">
            <a:avLst/>
          </a:prstGeom>
        </p:spPr>
        <p:txBody>
          <a:bodyPr lIns="0" tIns="0" rIns="0" bIns="0" rtlCol="0" anchor="t">
            <a:spAutoFit/>
          </a:bodyPr>
          <a:lstStyle/>
          <a:p>
            <a:pPr marL="0" marR="0" lvl="0" indent="0" algn="l" defTabSz="457200" rtl="0" eaLnBrk="1" fontAlgn="auto" latinLnBrk="0" hangingPunct="1">
              <a:lnSpc>
                <a:spcPts val="3482"/>
              </a:lnSpc>
              <a:spcBef>
                <a:spcPct val="0"/>
              </a:spcBef>
              <a:spcAft>
                <a:spcPts val="0"/>
              </a:spcAft>
              <a:buClrTx/>
              <a:buSzTx/>
              <a:buFontTx/>
              <a:buNone/>
              <a:tabLst/>
              <a:defRPr/>
            </a:pPr>
            <a:r>
              <a:rPr kumimoji="0" lang="en-US" sz="2487" b="0" i="0" u="none" strike="noStrike" kern="1200" cap="none" spc="104" normalizeH="0" baseline="0" noProof="0">
                <a:ln>
                  <a:noFill/>
                </a:ln>
                <a:solidFill>
                  <a:srgbClr val="FFFFFF"/>
                </a:solidFill>
                <a:effectLst/>
                <a:uLnTx/>
                <a:uFillTx/>
                <a:latin typeface="Montserrat"/>
                <a:ea typeface="Montserrat"/>
                <a:cs typeface="Montserrat"/>
                <a:sym typeface="Montserrat"/>
              </a:rPr>
              <a:t>Proporcionalidad e inocuidad</a:t>
            </a:r>
          </a:p>
        </p:txBody>
      </p:sp>
      <p:grpSp>
        <p:nvGrpSpPr>
          <p:cNvPr id="10" name="Group 10">
            <a:extLst>
              <a:ext uri="{FF2B5EF4-FFF2-40B4-BE49-F238E27FC236}">
                <a16:creationId xmlns:a16="http://schemas.microsoft.com/office/drawing/2014/main" id="{243DFD87-F814-1AB9-CD71-FB08CE7857E7}"/>
              </a:ext>
            </a:extLst>
          </p:cNvPr>
          <p:cNvGrpSpPr/>
          <p:nvPr/>
        </p:nvGrpSpPr>
        <p:grpSpPr>
          <a:xfrm>
            <a:off x="5612429" y="2766132"/>
            <a:ext cx="848627" cy="848627"/>
            <a:chOff x="0" y="0"/>
            <a:chExt cx="812800" cy="812800"/>
          </a:xfrm>
        </p:grpSpPr>
        <p:sp>
          <p:nvSpPr>
            <p:cNvPr id="11" name="Freeform 11">
              <a:extLst>
                <a:ext uri="{FF2B5EF4-FFF2-40B4-BE49-F238E27FC236}">
                  <a16:creationId xmlns:a16="http://schemas.microsoft.com/office/drawing/2014/main" id="{E975B18E-A95A-2A61-8DFA-FCCACCED2D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TextBox 12">
              <a:extLst>
                <a:ext uri="{FF2B5EF4-FFF2-40B4-BE49-F238E27FC236}">
                  <a16:creationId xmlns:a16="http://schemas.microsoft.com/office/drawing/2014/main" id="{3B2F615C-BAF2-9BFB-16B1-63E7D509321C}"/>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01</a:t>
              </a:r>
            </a:p>
          </p:txBody>
        </p:sp>
      </p:grpSp>
      <p:sp>
        <p:nvSpPr>
          <p:cNvPr id="13" name="AutoShape 13">
            <a:extLst>
              <a:ext uri="{FF2B5EF4-FFF2-40B4-BE49-F238E27FC236}">
                <a16:creationId xmlns:a16="http://schemas.microsoft.com/office/drawing/2014/main" id="{505B5CF1-D198-D413-5744-C2590A2B4AE0}"/>
              </a:ext>
            </a:extLst>
          </p:cNvPr>
          <p:cNvSpPr/>
          <p:nvPr/>
        </p:nvSpPr>
        <p:spPr>
          <a:xfrm flipH="1" flipV="1">
            <a:off x="6461057" y="3190446"/>
            <a:ext cx="1615692" cy="395343"/>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4" name="Group 14">
            <a:extLst>
              <a:ext uri="{FF2B5EF4-FFF2-40B4-BE49-F238E27FC236}">
                <a16:creationId xmlns:a16="http://schemas.microsoft.com/office/drawing/2014/main" id="{E1E5405E-4833-363A-0561-C8823BDB7CB0}"/>
              </a:ext>
            </a:extLst>
          </p:cNvPr>
          <p:cNvGrpSpPr/>
          <p:nvPr/>
        </p:nvGrpSpPr>
        <p:grpSpPr>
          <a:xfrm rot="-5400000">
            <a:off x="2620111" y="2394969"/>
            <a:ext cx="782672" cy="5413552"/>
            <a:chOff x="0" y="0"/>
            <a:chExt cx="3468608" cy="23991531"/>
          </a:xfrm>
        </p:grpSpPr>
        <p:sp>
          <p:nvSpPr>
            <p:cNvPr id="15" name="Freeform 15">
              <a:extLst>
                <a:ext uri="{FF2B5EF4-FFF2-40B4-BE49-F238E27FC236}">
                  <a16:creationId xmlns:a16="http://schemas.microsoft.com/office/drawing/2014/main" id="{0338433E-739E-6D96-BB9A-BE8D21A65D72}"/>
                </a:ext>
              </a:extLst>
            </p:cNvPr>
            <p:cNvSpPr/>
            <p:nvPr/>
          </p:nvSpPr>
          <p:spPr>
            <a:xfrm>
              <a:off x="0" y="0"/>
              <a:ext cx="3468735" cy="23991658"/>
            </a:xfrm>
            <a:custGeom>
              <a:avLst/>
              <a:gdLst/>
              <a:ahLst/>
              <a:cxnLst/>
              <a:rect l="l" t="t" r="r" b="b"/>
              <a:pathLst>
                <a:path w="3468735" h="23991658">
                  <a:moveTo>
                    <a:pt x="1771092" y="0"/>
                  </a:moveTo>
                  <a:lnTo>
                    <a:pt x="0" y="0"/>
                  </a:lnTo>
                  <a:lnTo>
                    <a:pt x="0" y="22039064"/>
                  </a:lnTo>
                  <a:cubicBezTo>
                    <a:pt x="0" y="23199813"/>
                    <a:pt x="791845" y="23991658"/>
                    <a:pt x="1765046" y="23991658"/>
                  </a:cubicBezTo>
                  <a:lnTo>
                    <a:pt x="3468735" y="23991658"/>
                  </a:lnTo>
                  <a:lnTo>
                    <a:pt x="3468735" y="1953373"/>
                  </a:lnTo>
                  <a:cubicBezTo>
                    <a:pt x="3468608" y="791845"/>
                    <a:pt x="2676890" y="0"/>
                    <a:pt x="1771092" y="0"/>
                  </a:cubicBezTo>
                  <a:close/>
                  <a:moveTo>
                    <a:pt x="3341608" y="23864531"/>
                  </a:moveTo>
                  <a:lnTo>
                    <a:pt x="1765046" y="23864531"/>
                  </a:lnTo>
                  <a:cubicBezTo>
                    <a:pt x="861822" y="23864531"/>
                    <a:pt x="127000" y="23129709"/>
                    <a:pt x="127000" y="22039064"/>
                  </a:cubicBezTo>
                  <a:lnTo>
                    <a:pt x="127000" y="127000"/>
                  </a:lnTo>
                  <a:lnTo>
                    <a:pt x="1771092" y="127000"/>
                  </a:lnTo>
                  <a:cubicBezTo>
                    <a:pt x="2606913" y="127000"/>
                    <a:pt x="3341735" y="861822"/>
                    <a:pt x="3341735" y="1953373"/>
                  </a:cubicBezTo>
                  <a:lnTo>
                    <a:pt x="3341735"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6" name="TextBox 16">
            <a:extLst>
              <a:ext uri="{FF2B5EF4-FFF2-40B4-BE49-F238E27FC236}">
                <a16:creationId xmlns:a16="http://schemas.microsoft.com/office/drawing/2014/main" id="{576DF6D3-C60A-5EBE-931C-4AFB19DE173F}"/>
              </a:ext>
            </a:extLst>
          </p:cNvPr>
          <p:cNvSpPr txBox="1"/>
          <p:nvPr/>
        </p:nvSpPr>
        <p:spPr>
          <a:xfrm>
            <a:off x="885347" y="4909183"/>
            <a:ext cx="4431807" cy="347025"/>
          </a:xfrm>
          <a:prstGeom prst="rect">
            <a:avLst/>
          </a:prstGeom>
        </p:spPr>
        <p:txBody>
          <a:bodyPr lIns="0" tIns="0" rIns="0" bIns="0" rtlCol="0" anchor="t">
            <a:spAutoFit/>
          </a:bodyPr>
          <a:lstStyle/>
          <a:p>
            <a:pPr marL="0" marR="0" lvl="0" indent="0" algn="l" defTabSz="457200" rtl="0" eaLnBrk="1" fontAlgn="auto" latinLnBrk="0" hangingPunct="1">
              <a:lnSpc>
                <a:spcPts val="2922"/>
              </a:lnSpc>
              <a:spcBef>
                <a:spcPct val="0"/>
              </a:spcBef>
              <a:spcAft>
                <a:spcPts val="0"/>
              </a:spcAft>
              <a:buClrTx/>
              <a:buSzTx/>
              <a:buFontTx/>
              <a:buNone/>
              <a:tabLst/>
              <a:defRPr/>
            </a:pPr>
            <a:r>
              <a:rPr kumimoji="0" lang="en-US" sz="2087" b="0" i="0" u="none" strike="noStrike" kern="1200" cap="none" spc="87" normalizeH="0" baseline="0" noProof="0">
                <a:ln>
                  <a:noFill/>
                </a:ln>
                <a:solidFill>
                  <a:srgbClr val="FFFFFF"/>
                </a:solidFill>
                <a:effectLst/>
                <a:uLnTx/>
                <a:uFillTx/>
                <a:latin typeface="Montserrat"/>
                <a:ea typeface="Montserrat"/>
                <a:cs typeface="Montserrat"/>
                <a:sym typeface="Montserrat"/>
              </a:rPr>
              <a:t>Seguridad y protección </a:t>
            </a:r>
          </a:p>
        </p:txBody>
      </p:sp>
      <p:grpSp>
        <p:nvGrpSpPr>
          <p:cNvPr id="17" name="Group 17">
            <a:extLst>
              <a:ext uri="{FF2B5EF4-FFF2-40B4-BE49-F238E27FC236}">
                <a16:creationId xmlns:a16="http://schemas.microsoft.com/office/drawing/2014/main" id="{908EC12E-05F2-E3FA-09AF-E3518A387FC5}"/>
              </a:ext>
            </a:extLst>
          </p:cNvPr>
          <p:cNvGrpSpPr/>
          <p:nvPr/>
        </p:nvGrpSpPr>
        <p:grpSpPr>
          <a:xfrm>
            <a:off x="5612429" y="4962757"/>
            <a:ext cx="848627" cy="848627"/>
            <a:chOff x="0" y="0"/>
            <a:chExt cx="812800" cy="812800"/>
          </a:xfrm>
        </p:grpSpPr>
        <p:sp>
          <p:nvSpPr>
            <p:cNvPr id="18" name="Freeform 18">
              <a:extLst>
                <a:ext uri="{FF2B5EF4-FFF2-40B4-BE49-F238E27FC236}">
                  <a16:creationId xmlns:a16="http://schemas.microsoft.com/office/drawing/2014/main" id="{ADF93F0A-4C9A-E641-F17F-E89A2037EF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TextBox 19">
              <a:extLst>
                <a:ext uri="{FF2B5EF4-FFF2-40B4-BE49-F238E27FC236}">
                  <a16:creationId xmlns:a16="http://schemas.microsoft.com/office/drawing/2014/main" id="{DB349F30-7720-E045-7635-0C181AF0646A}"/>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02</a:t>
              </a:r>
            </a:p>
          </p:txBody>
        </p:sp>
      </p:grpSp>
      <p:grpSp>
        <p:nvGrpSpPr>
          <p:cNvPr id="20" name="Group 20">
            <a:extLst>
              <a:ext uri="{FF2B5EF4-FFF2-40B4-BE49-F238E27FC236}">
                <a16:creationId xmlns:a16="http://schemas.microsoft.com/office/drawing/2014/main" id="{F79FEF60-12FC-4A11-A6BD-5D408BCF9F3E}"/>
              </a:ext>
            </a:extLst>
          </p:cNvPr>
          <p:cNvGrpSpPr/>
          <p:nvPr/>
        </p:nvGrpSpPr>
        <p:grpSpPr>
          <a:xfrm rot="-5400000">
            <a:off x="2585376" y="3828003"/>
            <a:ext cx="776277" cy="4899770"/>
            <a:chOff x="0" y="0"/>
            <a:chExt cx="3801010" cy="23991531"/>
          </a:xfrm>
        </p:grpSpPr>
        <p:sp>
          <p:nvSpPr>
            <p:cNvPr id="21" name="Freeform 21">
              <a:extLst>
                <a:ext uri="{FF2B5EF4-FFF2-40B4-BE49-F238E27FC236}">
                  <a16:creationId xmlns:a16="http://schemas.microsoft.com/office/drawing/2014/main" id="{2D1C5020-13F1-5B6F-7192-77DD52E4C404}"/>
                </a:ext>
              </a:extLst>
            </p:cNvPr>
            <p:cNvSpPr/>
            <p:nvPr/>
          </p:nvSpPr>
          <p:spPr>
            <a:xfrm>
              <a:off x="0" y="0"/>
              <a:ext cx="3801137" cy="23991658"/>
            </a:xfrm>
            <a:custGeom>
              <a:avLst/>
              <a:gdLst/>
              <a:ahLst/>
              <a:cxnLst/>
              <a:rect l="l" t="t" r="r" b="b"/>
              <a:pathLst>
                <a:path w="3801137" h="23991658">
                  <a:moveTo>
                    <a:pt x="2095715" y="0"/>
                  </a:moveTo>
                  <a:lnTo>
                    <a:pt x="0" y="0"/>
                  </a:lnTo>
                  <a:lnTo>
                    <a:pt x="0" y="22039064"/>
                  </a:lnTo>
                  <a:cubicBezTo>
                    <a:pt x="0" y="23199813"/>
                    <a:pt x="791845" y="23991658"/>
                    <a:pt x="1765046" y="23991658"/>
                  </a:cubicBezTo>
                  <a:lnTo>
                    <a:pt x="3801137" y="23991658"/>
                  </a:lnTo>
                  <a:lnTo>
                    <a:pt x="3801137" y="1953373"/>
                  </a:lnTo>
                  <a:cubicBezTo>
                    <a:pt x="3801010" y="791845"/>
                    <a:pt x="3009292" y="0"/>
                    <a:pt x="2095715" y="0"/>
                  </a:cubicBezTo>
                  <a:close/>
                  <a:moveTo>
                    <a:pt x="3674010" y="23864531"/>
                  </a:moveTo>
                  <a:lnTo>
                    <a:pt x="1765046" y="23864531"/>
                  </a:lnTo>
                  <a:cubicBezTo>
                    <a:pt x="861822" y="23864531"/>
                    <a:pt x="127000" y="23129709"/>
                    <a:pt x="127000" y="22039064"/>
                  </a:cubicBezTo>
                  <a:lnTo>
                    <a:pt x="127000" y="127000"/>
                  </a:lnTo>
                  <a:lnTo>
                    <a:pt x="2095715" y="127000"/>
                  </a:lnTo>
                  <a:cubicBezTo>
                    <a:pt x="2939315" y="127000"/>
                    <a:pt x="3674137" y="861822"/>
                    <a:pt x="3674137" y="1953373"/>
                  </a:cubicBezTo>
                  <a:lnTo>
                    <a:pt x="3674137"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2" name="TextBox 22">
            <a:extLst>
              <a:ext uri="{FF2B5EF4-FFF2-40B4-BE49-F238E27FC236}">
                <a16:creationId xmlns:a16="http://schemas.microsoft.com/office/drawing/2014/main" id="{777AFEE8-00BB-B088-5FDD-FD99E198BCD2}"/>
              </a:ext>
            </a:extLst>
          </p:cNvPr>
          <p:cNvSpPr txBox="1"/>
          <p:nvPr/>
        </p:nvSpPr>
        <p:spPr>
          <a:xfrm>
            <a:off x="795543" y="6150306"/>
            <a:ext cx="4431807" cy="340040"/>
          </a:xfrm>
          <a:prstGeom prst="rect">
            <a:avLst/>
          </a:prstGeom>
        </p:spPr>
        <p:txBody>
          <a:bodyPr lIns="0" tIns="0" rIns="0" bIns="0" rtlCol="0" anchor="t">
            <a:spAutoFit/>
          </a:bodyPr>
          <a:lstStyle/>
          <a:p>
            <a:pPr marL="0" marR="0" lvl="0" indent="0" algn="l" defTabSz="457200" rtl="0" eaLnBrk="1" fontAlgn="auto" latinLnBrk="0" hangingPunct="1">
              <a:lnSpc>
                <a:spcPts val="2782"/>
              </a:lnSpc>
              <a:spcBef>
                <a:spcPct val="0"/>
              </a:spcBef>
              <a:spcAft>
                <a:spcPts val="0"/>
              </a:spcAft>
              <a:buClrTx/>
              <a:buSzTx/>
              <a:buFontTx/>
              <a:buNone/>
              <a:tabLst/>
              <a:defRPr/>
            </a:pPr>
            <a:r>
              <a:rPr kumimoji="0" lang="en-US" sz="1987" b="0" i="0" u="none" strike="noStrike" kern="1200" cap="none" spc="83" normalizeH="0" baseline="0" noProof="0">
                <a:ln>
                  <a:noFill/>
                </a:ln>
                <a:solidFill>
                  <a:srgbClr val="FFFFFF"/>
                </a:solidFill>
                <a:effectLst/>
                <a:uLnTx/>
                <a:uFillTx/>
                <a:latin typeface="Montserrat"/>
                <a:ea typeface="Montserrat"/>
                <a:cs typeface="Montserrat"/>
                <a:sym typeface="Montserrat"/>
              </a:rPr>
              <a:t>Equidad y no discriminación </a:t>
            </a:r>
          </a:p>
        </p:txBody>
      </p:sp>
      <p:grpSp>
        <p:nvGrpSpPr>
          <p:cNvPr id="23" name="Group 23">
            <a:extLst>
              <a:ext uri="{FF2B5EF4-FFF2-40B4-BE49-F238E27FC236}">
                <a16:creationId xmlns:a16="http://schemas.microsoft.com/office/drawing/2014/main" id="{467B071F-4030-0A27-4839-025001452A3B}"/>
              </a:ext>
            </a:extLst>
          </p:cNvPr>
          <p:cNvGrpSpPr/>
          <p:nvPr/>
        </p:nvGrpSpPr>
        <p:grpSpPr>
          <a:xfrm>
            <a:off x="5346297" y="6120714"/>
            <a:ext cx="848627" cy="848627"/>
            <a:chOff x="0" y="0"/>
            <a:chExt cx="812800" cy="812800"/>
          </a:xfrm>
        </p:grpSpPr>
        <p:sp>
          <p:nvSpPr>
            <p:cNvPr id="24" name="Freeform 24">
              <a:extLst>
                <a:ext uri="{FF2B5EF4-FFF2-40B4-BE49-F238E27FC236}">
                  <a16:creationId xmlns:a16="http://schemas.microsoft.com/office/drawing/2014/main" id="{1ED0723B-E3BB-4EFF-086A-740EA15F5B7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TextBox 25">
              <a:extLst>
                <a:ext uri="{FF2B5EF4-FFF2-40B4-BE49-F238E27FC236}">
                  <a16:creationId xmlns:a16="http://schemas.microsoft.com/office/drawing/2014/main" id="{DF0148F5-98CC-ED03-F755-3D4D06411F69}"/>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03</a:t>
              </a:r>
            </a:p>
          </p:txBody>
        </p:sp>
      </p:grpSp>
      <p:sp>
        <p:nvSpPr>
          <p:cNvPr id="26" name="AutoShape 26">
            <a:extLst>
              <a:ext uri="{FF2B5EF4-FFF2-40B4-BE49-F238E27FC236}">
                <a16:creationId xmlns:a16="http://schemas.microsoft.com/office/drawing/2014/main" id="{450DD2EF-A4FF-D4C7-66A7-0F61DD871A31}"/>
              </a:ext>
            </a:extLst>
          </p:cNvPr>
          <p:cNvSpPr/>
          <p:nvPr/>
        </p:nvSpPr>
        <p:spPr>
          <a:xfrm>
            <a:off x="6280198" y="5382340"/>
            <a:ext cx="180859" cy="4731"/>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AutoShape 27">
            <a:extLst>
              <a:ext uri="{FF2B5EF4-FFF2-40B4-BE49-F238E27FC236}">
                <a16:creationId xmlns:a16="http://schemas.microsoft.com/office/drawing/2014/main" id="{EC39A988-0084-A1F3-05BF-9325C637A45D}"/>
              </a:ext>
            </a:extLst>
          </p:cNvPr>
          <p:cNvSpPr/>
          <p:nvPr/>
        </p:nvSpPr>
        <p:spPr>
          <a:xfrm flipH="1" flipV="1">
            <a:off x="6194924" y="6545028"/>
            <a:ext cx="1881825" cy="633864"/>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28" name="Group 28">
            <a:extLst>
              <a:ext uri="{FF2B5EF4-FFF2-40B4-BE49-F238E27FC236}">
                <a16:creationId xmlns:a16="http://schemas.microsoft.com/office/drawing/2014/main" id="{123DE7DA-1B9B-ED6E-12DD-D602773558E7}"/>
              </a:ext>
            </a:extLst>
          </p:cNvPr>
          <p:cNvGrpSpPr/>
          <p:nvPr/>
        </p:nvGrpSpPr>
        <p:grpSpPr>
          <a:xfrm rot="-5400000">
            <a:off x="14379942" y="859434"/>
            <a:ext cx="782672" cy="5413552"/>
            <a:chOff x="0" y="0"/>
            <a:chExt cx="3468608" cy="23991531"/>
          </a:xfrm>
        </p:grpSpPr>
        <p:sp>
          <p:nvSpPr>
            <p:cNvPr id="29" name="Freeform 29">
              <a:extLst>
                <a:ext uri="{FF2B5EF4-FFF2-40B4-BE49-F238E27FC236}">
                  <a16:creationId xmlns:a16="http://schemas.microsoft.com/office/drawing/2014/main" id="{37827E51-D86D-DEDE-E2B1-146AADFC24DA}"/>
                </a:ext>
              </a:extLst>
            </p:cNvPr>
            <p:cNvSpPr/>
            <p:nvPr/>
          </p:nvSpPr>
          <p:spPr>
            <a:xfrm>
              <a:off x="0" y="0"/>
              <a:ext cx="3468735" cy="23991658"/>
            </a:xfrm>
            <a:custGeom>
              <a:avLst/>
              <a:gdLst/>
              <a:ahLst/>
              <a:cxnLst/>
              <a:rect l="l" t="t" r="r" b="b"/>
              <a:pathLst>
                <a:path w="3468735" h="23991658">
                  <a:moveTo>
                    <a:pt x="1771092" y="0"/>
                  </a:moveTo>
                  <a:lnTo>
                    <a:pt x="0" y="0"/>
                  </a:lnTo>
                  <a:lnTo>
                    <a:pt x="0" y="22039064"/>
                  </a:lnTo>
                  <a:cubicBezTo>
                    <a:pt x="0" y="23199813"/>
                    <a:pt x="791845" y="23991658"/>
                    <a:pt x="1765046" y="23991658"/>
                  </a:cubicBezTo>
                  <a:lnTo>
                    <a:pt x="3468735" y="23991658"/>
                  </a:lnTo>
                  <a:lnTo>
                    <a:pt x="3468735" y="1953373"/>
                  </a:lnTo>
                  <a:cubicBezTo>
                    <a:pt x="3468608" y="791845"/>
                    <a:pt x="2676890" y="0"/>
                    <a:pt x="1771092" y="0"/>
                  </a:cubicBezTo>
                  <a:close/>
                  <a:moveTo>
                    <a:pt x="3341608" y="23864531"/>
                  </a:moveTo>
                  <a:lnTo>
                    <a:pt x="1765046" y="23864531"/>
                  </a:lnTo>
                  <a:cubicBezTo>
                    <a:pt x="861822" y="23864531"/>
                    <a:pt x="127000" y="23129709"/>
                    <a:pt x="127000" y="22039064"/>
                  </a:cubicBezTo>
                  <a:lnTo>
                    <a:pt x="127000" y="127000"/>
                  </a:lnTo>
                  <a:lnTo>
                    <a:pt x="1771092" y="127000"/>
                  </a:lnTo>
                  <a:cubicBezTo>
                    <a:pt x="2606913" y="127000"/>
                    <a:pt x="3341735" y="861822"/>
                    <a:pt x="3341735" y="1953373"/>
                  </a:cubicBezTo>
                  <a:lnTo>
                    <a:pt x="3341735"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30" name="Group 30">
            <a:extLst>
              <a:ext uri="{FF2B5EF4-FFF2-40B4-BE49-F238E27FC236}">
                <a16:creationId xmlns:a16="http://schemas.microsoft.com/office/drawing/2014/main" id="{880D9BCB-B9DB-3BBE-98DD-3C19465F9564}"/>
              </a:ext>
            </a:extLst>
          </p:cNvPr>
          <p:cNvGrpSpPr/>
          <p:nvPr/>
        </p:nvGrpSpPr>
        <p:grpSpPr>
          <a:xfrm>
            <a:off x="11788276" y="2766132"/>
            <a:ext cx="848627" cy="848627"/>
            <a:chOff x="0" y="0"/>
            <a:chExt cx="812800" cy="812800"/>
          </a:xfrm>
        </p:grpSpPr>
        <p:sp>
          <p:nvSpPr>
            <p:cNvPr id="31" name="Freeform 31">
              <a:extLst>
                <a:ext uri="{FF2B5EF4-FFF2-40B4-BE49-F238E27FC236}">
                  <a16:creationId xmlns:a16="http://schemas.microsoft.com/office/drawing/2014/main" id="{9FE9B97C-3570-403C-EC37-B235F8D49AC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TextBox 32">
              <a:extLst>
                <a:ext uri="{FF2B5EF4-FFF2-40B4-BE49-F238E27FC236}">
                  <a16:creationId xmlns:a16="http://schemas.microsoft.com/office/drawing/2014/main" id="{D3EB3741-8574-DEF8-BCA8-B4A5CBDCBA3C}"/>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04</a:t>
              </a:r>
            </a:p>
          </p:txBody>
        </p:sp>
      </p:grpSp>
      <p:grpSp>
        <p:nvGrpSpPr>
          <p:cNvPr id="33" name="Group 33">
            <a:extLst>
              <a:ext uri="{FF2B5EF4-FFF2-40B4-BE49-F238E27FC236}">
                <a16:creationId xmlns:a16="http://schemas.microsoft.com/office/drawing/2014/main" id="{5A2670AC-518F-3F5F-18C8-81AB75012D44}"/>
              </a:ext>
            </a:extLst>
          </p:cNvPr>
          <p:cNvGrpSpPr/>
          <p:nvPr/>
        </p:nvGrpSpPr>
        <p:grpSpPr>
          <a:xfrm rot="-5400000">
            <a:off x="14398276" y="2003633"/>
            <a:ext cx="1049704" cy="5413552"/>
            <a:chOff x="0" y="0"/>
            <a:chExt cx="4652030" cy="23991531"/>
          </a:xfrm>
        </p:grpSpPr>
        <p:sp>
          <p:nvSpPr>
            <p:cNvPr id="34" name="Freeform 34">
              <a:extLst>
                <a:ext uri="{FF2B5EF4-FFF2-40B4-BE49-F238E27FC236}">
                  <a16:creationId xmlns:a16="http://schemas.microsoft.com/office/drawing/2014/main" id="{B0D9D50F-2147-A82B-7B3B-00F8440A4EDA}"/>
                </a:ext>
              </a:extLst>
            </p:cNvPr>
            <p:cNvSpPr/>
            <p:nvPr/>
          </p:nvSpPr>
          <p:spPr>
            <a:xfrm>
              <a:off x="0" y="0"/>
              <a:ext cx="4652157" cy="23991658"/>
            </a:xfrm>
            <a:custGeom>
              <a:avLst/>
              <a:gdLst/>
              <a:ahLst/>
              <a:cxnLst/>
              <a:rect l="l" t="t" r="r" b="b"/>
              <a:pathLst>
                <a:path w="4652157" h="23991658">
                  <a:moveTo>
                    <a:pt x="2926817" y="0"/>
                  </a:moveTo>
                  <a:lnTo>
                    <a:pt x="0" y="0"/>
                  </a:lnTo>
                  <a:lnTo>
                    <a:pt x="0" y="22039064"/>
                  </a:lnTo>
                  <a:cubicBezTo>
                    <a:pt x="0" y="23199813"/>
                    <a:pt x="791845" y="23991658"/>
                    <a:pt x="1765046" y="23991658"/>
                  </a:cubicBezTo>
                  <a:lnTo>
                    <a:pt x="4652157" y="23991658"/>
                  </a:lnTo>
                  <a:lnTo>
                    <a:pt x="4652157" y="1953373"/>
                  </a:lnTo>
                  <a:cubicBezTo>
                    <a:pt x="4652030" y="791845"/>
                    <a:pt x="3860311" y="0"/>
                    <a:pt x="2926817" y="0"/>
                  </a:cubicBezTo>
                  <a:close/>
                  <a:moveTo>
                    <a:pt x="4525030" y="23864531"/>
                  </a:moveTo>
                  <a:lnTo>
                    <a:pt x="1765046" y="23864531"/>
                  </a:lnTo>
                  <a:cubicBezTo>
                    <a:pt x="861822" y="23864531"/>
                    <a:pt x="127000" y="23129709"/>
                    <a:pt x="127000" y="22039064"/>
                  </a:cubicBezTo>
                  <a:lnTo>
                    <a:pt x="127000" y="127000"/>
                  </a:lnTo>
                  <a:lnTo>
                    <a:pt x="2926817" y="127000"/>
                  </a:lnTo>
                  <a:cubicBezTo>
                    <a:pt x="3790335" y="127000"/>
                    <a:pt x="4525157" y="861822"/>
                    <a:pt x="4525157" y="1953373"/>
                  </a:cubicBezTo>
                  <a:lnTo>
                    <a:pt x="4525157"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35" name="Group 35">
            <a:extLst>
              <a:ext uri="{FF2B5EF4-FFF2-40B4-BE49-F238E27FC236}">
                <a16:creationId xmlns:a16="http://schemas.microsoft.com/office/drawing/2014/main" id="{D367EBE8-0581-88EA-05DE-73D1F2E432D2}"/>
              </a:ext>
            </a:extLst>
          </p:cNvPr>
          <p:cNvGrpSpPr/>
          <p:nvPr/>
        </p:nvGrpSpPr>
        <p:grpSpPr>
          <a:xfrm>
            <a:off x="11650583" y="4008522"/>
            <a:ext cx="848627" cy="848627"/>
            <a:chOff x="0" y="0"/>
            <a:chExt cx="812800" cy="812800"/>
          </a:xfrm>
        </p:grpSpPr>
        <p:sp>
          <p:nvSpPr>
            <p:cNvPr id="36" name="Freeform 36">
              <a:extLst>
                <a:ext uri="{FF2B5EF4-FFF2-40B4-BE49-F238E27FC236}">
                  <a16:creationId xmlns:a16="http://schemas.microsoft.com/office/drawing/2014/main" id="{A72397B0-9283-EBCD-09EE-09B6834E10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7" name="TextBox 37">
              <a:extLst>
                <a:ext uri="{FF2B5EF4-FFF2-40B4-BE49-F238E27FC236}">
                  <a16:creationId xmlns:a16="http://schemas.microsoft.com/office/drawing/2014/main" id="{3BFF8685-6A30-164C-6762-91E743B62271}"/>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05</a:t>
              </a:r>
            </a:p>
          </p:txBody>
        </p:sp>
      </p:grpSp>
      <p:grpSp>
        <p:nvGrpSpPr>
          <p:cNvPr id="38" name="Group 38">
            <a:extLst>
              <a:ext uri="{FF2B5EF4-FFF2-40B4-BE49-F238E27FC236}">
                <a16:creationId xmlns:a16="http://schemas.microsoft.com/office/drawing/2014/main" id="{9A24BEB9-6917-E103-6A6D-D8480F0364A3}"/>
              </a:ext>
            </a:extLst>
          </p:cNvPr>
          <p:cNvGrpSpPr/>
          <p:nvPr/>
        </p:nvGrpSpPr>
        <p:grpSpPr>
          <a:xfrm rot="-5400000">
            <a:off x="14652109" y="3269877"/>
            <a:ext cx="843376" cy="5413552"/>
            <a:chOff x="0" y="0"/>
            <a:chExt cx="3737634" cy="23991531"/>
          </a:xfrm>
        </p:grpSpPr>
        <p:sp>
          <p:nvSpPr>
            <p:cNvPr id="39" name="Freeform 39">
              <a:extLst>
                <a:ext uri="{FF2B5EF4-FFF2-40B4-BE49-F238E27FC236}">
                  <a16:creationId xmlns:a16="http://schemas.microsoft.com/office/drawing/2014/main" id="{080A7908-0EFE-2FC6-46C8-DC4E64E071B6}"/>
                </a:ext>
              </a:extLst>
            </p:cNvPr>
            <p:cNvSpPr/>
            <p:nvPr/>
          </p:nvSpPr>
          <p:spPr>
            <a:xfrm>
              <a:off x="0" y="0"/>
              <a:ext cx="3737761" cy="23991658"/>
            </a:xfrm>
            <a:custGeom>
              <a:avLst/>
              <a:gdLst/>
              <a:ahLst/>
              <a:cxnLst/>
              <a:rect l="l" t="t" r="r" b="b"/>
              <a:pathLst>
                <a:path w="3737761" h="23991658">
                  <a:moveTo>
                    <a:pt x="2033822" y="0"/>
                  </a:moveTo>
                  <a:lnTo>
                    <a:pt x="0" y="0"/>
                  </a:lnTo>
                  <a:lnTo>
                    <a:pt x="0" y="22039064"/>
                  </a:lnTo>
                  <a:cubicBezTo>
                    <a:pt x="0" y="23199813"/>
                    <a:pt x="791845" y="23991658"/>
                    <a:pt x="1765046" y="23991658"/>
                  </a:cubicBezTo>
                  <a:lnTo>
                    <a:pt x="3737761" y="23991658"/>
                  </a:lnTo>
                  <a:lnTo>
                    <a:pt x="3737761" y="1953373"/>
                  </a:lnTo>
                  <a:cubicBezTo>
                    <a:pt x="3737634" y="791845"/>
                    <a:pt x="2945916" y="0"/>
                    <a:pt x="2033822" y="0"/>
                  </a:cubicBezTo>
                  <a:close/>
                  <a:moveTo>
                    <a:pt x="3610634" y="23864531"/>
                  </a:moveTo>
                  <a:lnTo>
                    <a:pt x="1765046" y="23864531"/>
                  </a:lnTo>
                  <a:cubicBezTo>
                    <a:pt x="861822" y="23864531"/>
                    <a:pt x="127000" y="23129709"/>
                    <a:pt x="127000" y="22039064"/>
                  </a:cubicBezTo>
                  <a:lnTo>
                    <a:pt x="127000" y="127000"/>
                  </a:lnTo>
                  <a:lnTo>
                    <a:pt x="2033822" y="127000"/>
                  </a:lnTo>
                  <a:cubicBezTo>
                    <a:pt x="2875939" y="127000"/>
                    <a:pt x="3610761" y="861822"/>
                    <a:pt x="3610761" y="1953373"/>
                  </a:cubicBezTo>
                  <a:lnTo>
                    <a:pt x="3610761"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40" name="Group 40">
            <a:extLst>
              <a:ext uri="{FF2B5EF4-FFF2-40B4-BE49-F238E27FC236}">
                <a16:creationId xmlns:a16="http://schemas.microsoft.com/office/drawing/2014/main" id="{31200C35-A530-B40D-09EF-B3060FDB5E72}"/>
              </a:ext>
            </a:extLst>
          </p:cNvPr>
          <p:cNvGrpSpPr/>
          <p:nvPr/>
        </p:nvGrpSpPr>
        <p:grpSpPr>
          <a:xfrm>
            <a:off x="5798400" y="7525530"/>
            <a:ext cx="848627" cy="848627"/>
            <a:chOff x="0" y="0"/>
            <a:chExt cx="812800" cy="812800"/>
          </a:xfrm>
        </p:grpSpPr>
        <p:sp>
          <p:nvSpPr>
            <p:cNvPr id="41" name="Freeform 41">
              <a:extLst>
                <a:ext uri="{FF2B5EF4-FFF2-40B4-BE49-F238E27FC236}">
                  <a16:creationId xmlns:a16="http://schemas.microsoft.com/office/drawing/2014/main" id="{BFA84028-CE80-BD75-BE0C-F21CCB1541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2" name="TextBox 42">
              <a:extLst>
                <a:ext uri="{FF2B5EF4-FFF2-40B4-BE49-F238E27FC236}">
                  <a16:creationId xmlns:a16="http://schemas.microsoft.com/office/drawing/2014/main" id="{0D9FBD14-D71B-FDEC-3114-5A67F258F3E7}"/>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11</a:t>
              </a:r>
            </a:p>
          </p:txBody>
        </p:sp>
      </p:grpSp>
      <p:sp>
        <p:nvSpPr>
          <p:cNvPr id="43" name="AutoShape 43">
            <a:extLst>
              <a:ext uri="{FF2B5EF4-FFF2-40B4-BE49-F238E27FC236}">
                <a16:creationId xmlns:a16="http://schemas.microsoft.com/office/drawing/2014/main" id="{33BC16B1-79EB-1628-73A9-B3AE597D1D1F}"/>
              </a:ext>
            </a:extLst>
          </p:cNvPr>
          <p:cNvSpPr/>
          <p:nvPr/>
        </p:nvSpPr>
        <p:spPr>
          <a:xfrm flipV="1">
            <a:off x="8076749" y="3190446"/>
            <a:ext cx="3711527" cy="395343"/>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4" name="AutoShape 44">
            <a:extLst>
              <a:ext uri="{FF2B5EF4-FFF2-40B4-BE49-F238E27FC236}">
                <a16:creationId xmlns:a16="http://schemas.microsoft.com/office/drawing/2014/main" id="{F037C0EA-37BA-67A7-62DC-9720802C97BC}"/>
              </a:ext>
            </a:extLst>
          </p:cNvPr>
          <p:cNvSpPr/>
          <p:nvPr/>
        </p:nvSpPr>
        <p:spPr>
          <a:xfrm flipV="1">
            <a:off x="9873300" y="4432835"/>
            <a:ext cx="1777283" cy="949505"/>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5" name="AutoShape 45">
            <a:extLst>
              <a:ext uri="{FF2B5EF4-FFF2-40B4-BE49-F238E27FC236}">
                <a16:creationId xmlns:a16="http://schemas.microsoft.com/office/drawing/2014/main" id="{74ED618D-73B1-0B54-E6A0-D9669F516D7B}"/>
              </a:ext>
            </a:extLst>
          </p:cNvPr>
          <p:cNvSpPr/>
          <p:nvPr/>
        </p:nvSpPr>
        <p:spPr>
          <a:xfrm flipH="1">
            <a:off x="6647027" y="7178892"/>
            <a:ext cx="1429722" cy="770952"/>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6" name="Freeform 46">
            <a:extLst>
              <a:ext uri="{FF2B5EF4-FFF2-40B4-BE49-F238E27FC236}">
                <a16:creationId xmlns:a16="http://schemas.microsoft.com/office/drawing/2014/main" id="{77652FBF-6493-4C7E-E543-37C430BB02DD}"/>
              </a:ext>
            </a:extLst>
          </p:cNvPr>
          <p:cNvSpPr/>
          <p:nvPr/>
        </p:nvSpPr>
        <p:spPr>
          <a:xfrm>
            <a:off x="917113" y="-232274"/>
            <a:ext cx="3840505" cy="733187"/>
          </a:xfrm>
          <a:custGeom>
            <a:avLst/>
            <a:gdLst/>
            <a:ahLst/>
            <a:cxnLst/>
            <a:rect l="l" t="t" r="r" b="b"/>
            <a:pathLst>
              <a:path w="3840505" h="733187">
                <a:moveTo>
                  <a:pt x="0" y="0"/>
                </a:moveTo>
                <a:lnTo>
                  <a:pt x="3840505" y="0"/>
                </a:lnTo>
                <a:lnTo>
                  <a:pt x="3840505" y="733188"/>
                </a:lnTo>
                <a:lnTo>
                  <a:pt x="0" y="733188"/>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7" name="Freeform 47">
            <a:extLst>
              <a:ext uri="{FF2B5EF4-FFF2-40B4-BE49-F238E27FC236}">
                <a16:creationId xmlns:a16="http://schemas.microsoft.com/office/drawing/2014/main" id="{7FF06819-D50A-48B1-D579-443472B9B244}"/>
              </a:ext>
            </a:extLst>
          </p:cNvPr>
          <p:cNvSpPr/>
          <p:nvPr/>
        </p:nvSpPr>
        <p:spPr>
          <a:xfrm>
            <a:off x="13298527" y="9920406"/>
            <a:ext cx="3840505" cy="733187"/>
          </a:xfrm>
          <a:custGeom>
            <a:avLst/>
            <a:gdLst/>
            <a:ahLst/>
            <a:cxnLst/>
            <a:rect l="l" t="t" r="r" b="b"/>
            <a:pathLst>
              <a:path w="3840505" h="733187">
                <a:moveTo>
                  <a:pt x="0" y="0"/>
                </a:moveTo>
                <a:lnTo>
                  <a:pt x="3840505" y="0"/>
                </a:lnTo>
                <a:lnTo>
                  <a:pt x="3840505" y="733188"/>
                </a:lnTo>
                <a:lnTo>
                  <a:pt x="0" y="733188"/>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8" name="Freeform 48">
            <a:extLst>
              <a:ext uri="{FF2B5EF4-FFF2-40B4-BE49-F238E27FC236}">
                <a16:creationId xmlns:a16="http://schemas.microsoft.com/office/drawing/2014/main" id="{AA85DCF9-72EC-5F75-E606-CFCB874B5FD8}"/>
              </a:ext>
            </a:extLst>
          </p:cNvPr>
          <p:cNvSpPr/>
          <p:nvPr/>
        </p:nvSpPr>
        <p:spPr>
          <a:xfrm>
            <a:off x="-1659009" y="9066124"/>
            <a:ext cx="2839631" cy="2839631"/>
          </a:xfrm>
          <a:custGeom>
            <a:avLst/>
            <a:gdLst/>
            <a:ahLst/>
            <a:cxnLst/>
            <a:rect l="l" t="t" r="r" b="b"/>
            <a:pathLst>
              <a:path w="2839631" h="2839631">
                <a:moveTo>
                  <a:pt x="0" y="0"/>
                </a:moveTo>
                <a:lnTo>
                  <a:pt x="2839631" y="0"/>
                </a:lnTo>
                <a:lnTo>
                  <a:pt x="2839631" y="2839631"/>
                </a:lnTo>
                <a:lnTo>
                  <a:pt x="0" y="283963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9" name="Freeform 49">
            <a:extLst>
              <a:ext uri="{FF2B5EF4-FFF2-40B4-BE49-F238E27FC236}">
                <a16:creationId xmlns:a16="http://schemas.microsoft.com/office/drawing/2014/main" id="{3CB10F49-A76D-E517-0BD6-C2A07011A44B}"/>
              </a:ext>
            </a:extLst>
          </p:cNvPr>
          <p:cNvSpPr/>
          <p:nvPr/>
        </p:nvSpPr>
        <p:spPr>
          <a:xfrm>
            <a:off x="12499210" y="176067"/>
            <a:ext cx="2719569" cy="2590066"/>
          </a:xfrm>
          <a:custGeom>
            <a:avLst/>
            <a:gdLst/>
            <a:ahLst/>
            <a:cxnLst/>
            <a:rect l="l" t="t" r="r" b="b"/>
            <a:pathLst>
              <a:path w="2719569" h="2590066">
                <a:moveTo>
                  <a:pt x="0" y="0"/>
                </a:moveTo>
                <a:lnTo>
                  <a:pt x="2719569" y="0"/>
                </a:lnTo>
                <a:lnTo>
                  <a:pt x="2719569" y="2590065"/>
                </a:lnTo>
                <a:lnTo>
                  <a:pt x="0" y="2590065"/>
                </a:lnTo>
                <a:lnTo>
                  <a:pt x="0" y="0"/>
                </a:lnTo>
                <a:close/>
              </a:path>
            </a:pathLst>
          </a:custGeom>
          <a:blipFill>
            <a:blip r:embed="rId8"/>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0" name="TextBox 50">
            <a:extLst>
              <a:ext uri="{FF2B5EF4-FFF2-40B4-BE49-F238E27FC236}">
                <a16:creationId xmlns:a16="http://schemas.microsoft.com/office/drawing/2014/main" id="{4BA852B5-D1DB-54D0-B9E0-48A4C6AD0D69}"/>
              </a:ext>
            </a:extLst>
          </p:cNvPr>
          <p:cNvSpPr txBox="1"/>
          <p:nvPr/>
        </p:nvSpPr>
        <p:spPr>
          <a:xfrm>
            <a:off x="6609078" y="5044595"/>
            <a:ext cx="2950485" cy="472599"/>
          </a:xfrm>
          <a:prstGeom prst="rect">
            <a:avLst/>
          </a:prstGeom>
        </p:spPr>
        <p:txBody>
          <a:bodyPr lIns="0" tIns="0" rIns="0" bIns="0" rtlCol="0" anchor="t">
            <a:spAutoFit/>
          </a:bodyPr>
          <a:lstStyle/>
          <a:p>
            <a:pPr marL="0" marR="0" lvl="0" indent="0" algn="ctr" defTabSz="457200" rtl="0" eaLnBrk="1" fontAlgn="auto" latinLnBrk="0" hangingPunct="1">
              <a:lnSpc>
                <a:spcPts val="3864"/>
              </a:lnSpc>
              <a:spcBef>
                <a:spcPct val="0"/>
              </a:spcBef>
              <a:spcAft>
                <a:spcPts val="0"/>
              </a:spcAft>
              <a:buClrTx/>
              <a:buSzTx/>
              <a:buFontTx/>
              <a:buNone/>
              <a:tabLst/>
              <a:defRPr/>
            </a:pPr>
            <a:r>
              <a:rPr kumimoji="0" lang="en-US" sz="2760"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Principios de la</a:t>
            </a:r>
          </a:p>
        </p:txBody>
      </p:sp>
      <p:sp>
        <p:nvSpPr>
          <p:cNvPr id="51" name="TextBox 51">
            <a:extLst>
              <a:ext uri="{FF2B5EF4-FFF2-40B4-BE49-F238E27FC236}">
                <a16:creationId xmlns:a16="http://schemas.microsoft.com/office/drawing/2014/main" id="{A932237B-E247-15E5-58C1-1F322FCDE3DA}"/>
              </a:ext>
            </a:extLst>
          </p:cNvPr>
          <p:cNvSpPr txBox="1"/>
          <p:nvPr/>
        </p:nvSpPr>
        <p:spPr>
          <a:xfrm>
            <a:off x="6842057" y="5681629"/>
            <a:ext cx="2686205" cy="958163"/>
          </a:xfrm>
          <a:prstGeom prst="rect">
            <a:avLst/>
          </a:prstGeom>
        </p:spPr>
        <p:txBody>
          <a:bodyPr lIns="0" tIns="0" rIns="0" bIns="0" rtlCol="0" anchor="t">
            <a:spAutoFit/>
          </a:bodyPr>
          <a:lstStyle/>
          <a:p>
            <a:pPr marL="0" marR="0" lvl="0" indent="0" algn="ctr" defTabSz="457200" rtl="0" eaLnBrk="1" fontAlgn="auto" latinLnBrk="0" hangingPunct="1">
              <a:lnSpc>
                <a:spcPts val="3864"/>
              </a:lnSpc>
              <a:spcBef>
                <a:spcPct val="0"/>
              </a:spcBef>
              <a:spcAft>
                <a:spcPts val="0"/>
              </a:spcAft>
              <a:buClrTx/>
              <a:buSzTx/>
              <a:buFontTx/>
              <a:buNone/>
              <a:tabLst/>
              <a:defRPr/>
            </a:pPr>
            <a:r>
              <a:rPr kumimoji="0" lang="en-US" sz="2760" b="0" i="0" u="none" strike="noStrike" kern="1200" cap="none" spc="0" normalizeH="0" baseline="0" noProof="0">
                <a:ln>
                  <a:noFill/>
                </a:ln>
                <a:solidFill>
                  <a:srgbClr val="01E8B9"/>
                </a:solidFill>
                <a:effectLst/>
                <a:uLnTx/>
                <a:uFillTx/>
                <a:latin typeface="Pattanakarn Expanded"/>
                <a:ea typeface="Pattanakarn Expanded"/>
                <a:cs typeface="Pattanakarn Expanded"/>
                <a:sym typeface="Pattanakarn Expanded"/>
              </a:rPr>
              <a:t>Inteligencia Artificial</a:t>
            </a:r>
          </a:p>
        </p:txBody>
      </p:sp>
      <p:sp>
        <p:nvSpPr>
          <p:cNvPr id="52" name="TextBox 52">
            <a:extLst>
              <a:ext uri="{FF2B5EF4-FFF2-40B4-BE49-F238E27FC236}">
                <a16:creationId xmlns:a16="http://schemas.microsoft.com/office/drawing/2014/main" id="{C8A0A92D-67F4-B2C9-2B2E-78B8D0462188}"/>
              </a:ext>
            </a:extLst>
          </p:cNvPr>
          <p:cNvSpPr txBox="1"/>
          <p:nvPr/>
        </p:nvSpPr>
        <p:spPr>
          <a:xfrm>
            <a:off x="12707225" y="3367386"/>
            <a:ext cx="4431807" cy="340040"/>
          </a:xfrm>
          <a:prstGeom prst="rect">
            <a:avLst/>
          </a:prstGeom>
        </p:spPr>
        <p:txBody>
          <a:bodyPr lIns="0" tIns="0" rIns="0" bIns="0" rtlCol="0" anchor="t">
            <a:spAutoFit/>
          </a:bodyPr>
          <a:lstStyle/>
          <a:p>
            <a:pPr marL="0" marR="0" lvl="0" indent="0" algn="l" defTabSz="457200" rtl="0" eaLnBrk="1" fontAlgn="auto" latinLnBrk="0" hangingPunct="1">
              <a:lnSpc>
                <a:spcPts val="2782"/>
              </a:lnSpc>
              <a:spcBef>
                <a:spcPct val="0"/>
              </a:spcBef>
              <a:spcAft>
                <a:spcPts val="0"/>
              </a:spcAft>
              <a:buClrTx/>
              <a:buSzTx/>
              <a:buFontTx/>
              <a:buNone/>
              <a:tabLst/>
              <a:defRPr/>
            </a:pPr>
            <a:r>
              <a:rPr kumimoji="0" lang="en-US" sz="1987" b="0" i="0" u="none" strike="noStrike" kern="1200" cap="none" spc="83" normalizeH="0" baseline="0" noProof="0">
                <a:ln>
                  <a:noFill/>
                </a:ln>
                <a:solidFill>
                  <a:srgbClr val="FFFFFF"/>
                </a:solidFill>
                <a:effectLst/>
                <a:uLnTx/>
                <a:uFillTx/>
                <a:latin typeface="Montserrat"/>
                <a:ea typeface="Montserrat"/>
                <a:cs typeface="Montserrat"/>
                <a:sym typeface="Montserrat"/>
              </a:rPr>
              <a:t>Sostenimilidad </a:t>
            </a:r>
          </a:p>
        </p:txBody>
      </p:sp>
      <p:sp>
        <p:nvSpPr>
          <p:cNvPr id="53" name="TextBox 53">
            <a:extLst>
              <a:ext uri="{FF2B5EF4-FFF2-40B4-BE49-F238E27FC236}">
                <a16:creationId xmlns:a16="http://schemas.microsoft.com/office/drawing/2014/main" id="{097D2C38-C00C-659B-E83E-4F90B30103BF}"/>
              </a:ext>
            </a:extLst>
          </p:cNvPr>
          <p:cNvSpPr txBox="1"/>
          <p:nvPr/>
        </p:nvSpPr>
        <p:spPr>
          <a:xfrm>
            <a:off x="13002876" y="4329021"/>
            <a:ext cx="4431807" cy="656905"/>
          </a:xfrm>
          <a:prstGeom prst="rect">
            <a:avLst/>
          </a:prstGeom>
        </p:spPr>
        <p:txBody>
          <a:bodyPr lIns="0" tIns="0" rIns="0" bIns="0" rtlCol="0" anchor="t">
            <a:spAutoFit/>
          </a:bodyPr>
          <a:lstStyle/>
          <a:p>
            <a:pPr marL="0" marR="0" lvl="0" indent="0" algn="l" defTabSz="457200" rtl="0" eaLnBrk="1" fontAlgn="auto" latinLnBrk="0" hangingPunct="1">
              <a:lnSpc>
                <a:spcPts val="2642"/>
              </a:lnSpc>
              <a:spcBef>
                <a:spcPct val="0"/>
              </a:spcBef>
              <a:spcAft>
                <a:spcPts val="0"/>
              </a:spcAft>
              <a:buClrTx/>
              <a:buSzTx/>
              <a:buFontTx/>
              <a:buNone/>
              <a:tabLst/>
              <a:defRPr/>
            </a:pPr>
            <a:r>
              <a:rPr kumimoji="0" lang="en-US" sz="1887" b="0" i="0" u="none" strike="noStrike" kern="1200" cap="none" spc="79" normalizeH="0" baseline="0" noProof="0">
                <a:ln>
                  <a:noFill/>
                </a:ln>
                <a:solidFill>
                  <a:srgbClr val="FFFFFF"/>
                </a:solidFill>
                <a:effectLst/>
                <a:uLnTx/>
                <a:uFillTx/>
                <a:latin typeface="Montserrat"/>
                <a:ea typeface="Montserrat"/>
                <a:cs typeface="Montserrat"/>
                <a:sym typeface="Montserrat"/>
              </a:rPr>
              <a:t>Derecho a la Intimidad y Protección de datos </a:t>
            </a:r>
          </a:p>
        </p:txBody>
      </p:sp>
      <p:sp>
        <p:nvSpPr>
          <p:cNvPr id="54" name="TextBox 54">
            <a:extLst>
              <a:ext uri="{FF2B5EF4-FFF2-40B4-BE49-F238E27FC236}">
                <a16:creationId xmlns:a16="http://schemas.microsoft.com/office/drawing/2014/main" id="{0F58791F-8DD3-BD14-4B8A-609A92D7342B}"/>
              </a:ext>
            </a:extLst>
          </p:cNvPr>
          <p:cNvSpPr txBox="1"/>
          <p:nvPr/>
        </p:nvSpPr>
        <p:spPr>
          <a:xfrm>
            <a:off x="13002876" y="5700679"/>
            <a:ext cx="4431807" cy="340040"/>
          </a:xfrm>
          <a:prstGeom prst="rect">
            <a:avLst/>
          </a:prstGeom>
        </p:spPr>
        <p:txBody>
          <a:bodyPr lIns="0" tIns="0" rIns="0" bIns="0" rtlCol="0" anchor="t">
            <a:spAutoFit/>
          </a:bodyPr>
          <a:lstStyle/>
          <a:p>
            <a:pPr marL="0" marR="0" lvl="0" indent="0" algn="l" defTabSz="457200" rtl="0" eaLnBrk="1" fontAlgn="auto" latinLnBrk="0" hangingPunct="1">
              <a:lnSpc>
                <a:spcPts val="2782"/>
              </a:lnSpc>
              <a:spcBef>
                <a:spcPct val="0"/>
              </a:spcBef>
              <a:spcAft>
                <a:spcPts val="0"/>
              </a:spcAft>
              <a:buClrTx/>
              <a:buSzTx/>
              <a:buFontTx/>
              <a:buNone/>
              <a:tabLst/>
              <a:defRPr/>
            </a:pPr>
            <a:r>
              <a:rPr kumimoji="0" lang="en-US" sz="1987" b="0" i="0" u="none" strike="noStrike" kern="1200" cap="none" spc="83" normalizeH="0" baseline="0" noProof="0">
                <a:ln>
                  <a:noFill/>
                </a:ln>
                <a:solidFill>
                  <a:srgbClr val="FFFFFF"/>
                </a:solidFill>
                <a:effectLst/>
                <a:uLnTx/>
                <a:uFillTx/>
                <a:latin typeface="Montserrat"/>
                <a:ea typeface="Montserrat"/>
                <a:cs typeface="Montserrat"/>
                <a:sym typeface="Montserrat"/>
              </a:rPr>
              <a:t>Transparencia y explicabilidad </a:t>
            </a:r>
          </a:p>
        </p:txBody>
      </p:sp>
      <p:sp>
        <p:nvSpPr>
          <p:cNvPr id="55" name="TextBox 55">
            <a:extLst>
              <a:ext uri="{FF2B5EF4-FFF2-40B4-BE49-F238E27FC236}">
                <a16:creationId xmlns:a16="http://schemas.microsoft.com/office/drawing/2014/main" id="{A53BE7C9-D85B-4306-3797-48C85E0610A0}"/>
              </a:ext>
            </a:extLst>
          </p:cNvPr>
          <p:cNvSpPr txBox="1"/>
          <p:nvPr/>
        </p:nvSpPr>
        <p:spPr>
          <a:xfrm>
            <a:off x="-413564" y="942975"/>
            <a:ext cx="13050467" cy="705909"/>
          </a:xfrm>
          <a:prstGeom prst="rect">
            <a:avLst/>
          </a:prstGeom>
        </p:spPr>
        <p:txBody>
          <a:bodyPr lIns="0" tIns="0" rIns="0" bIns="0" rtlCol="0" anchor="t">
            <a:spAutoFit/>
          </a:bodyPr>
          <a:lstStyle/>
          <a:p>
            <a:pPr marL="0" marR="0" lvl="0" indent="0" algn="ctr" defTabSz="457200" rtl="0" eaLnBrk="1" fontAlgn="auto" latinLnBrk="0" hangingPunct="1">
              <a:lnSpc>
                <a:spcPts val="5716"/>
              </a:lnSpc>
              <a:spcBef>
                <a:spcPct val="0"/>
              </a:spcBef>
              <a:spcAft>
                <a:spcPts val="0"/>
              </a:spcAft>
              <a:buClrTx/>
              <a:buSzTx/>
              <a:buFontTx/>
              <a:buNone/>
              <a:tabLst/>
              <a:defRPr/>
            </a:pPr>
            <a:r>
              <a:rPr kumimoji="0" lang="en-US" sz="4083"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Recomendaciones sobre la ética de la IA</a:t>
            </a:r>
          </a:p>
        </p:txBody>
      </p:sp>
      <p:sp>
        <p:nvSpPr>
          <p:cNvPr id="56" name="AutoShape 56">
            <a:extLst>
              <a:ext uri="{FF2B5EF4-FFF2-40B4-BE49-F238E27FC236}">
                <a16:creationId xmlns:a16="http://schemas.microsoft.com/office/drawing/2014/main" id="{2F65032D-B12C-DB9F-BC2F-99AA8970031F}"/>
              </a:ext>
            </a:extLst>
          </p:cNvPr>
          <p:cNvSpPr/>
          <p:nvPr/>
        </p:nvSpPr>
        <p:spPr>
          <a:xfrm flipV="1">
            <a:off x="8846057" y="5976653"/>
            <a:ext cx="2517905" cy="1015628"/>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57" name="Group 57">
            <a:extLst>
              <a:ext uri="{FF2B5EF4-FFF2-40B4-BE49-F238E27FC236}">
                <a16:creationId xmlns:a16="http://schemas.microsoft.com/office/drawing/2014/main" id="{5B0E7320-1DF4-0CF1-B51F-A1C865B9A746}"/>
              </a:ext>
            </a:extLst>
          </p:cNvPr>
          <p:cNvGrpSpPr/>
          <p:nvPr/>
        </p:nvGrpSpPr>
        <p:grpSpPr>
          <a:xfrm>
            <a:off x="11292525" y="5549714"/>
            <a:ext cx="848627" cy="848627"/>
            <a:chOff x="0" y="0"/>
            <a:chExt cx="812800" cy="812800"/>
          </a:xfrm>
        </p:grpSpPr>
        <p:sp>
          <p:nvSpPr>
            <p:cNvPr id="58" name="Freeform 58">
              <a:extLst>
                <a:ext uri="{FF2B5EF4-FFF2-40B4-BE49-F238E27FC236}">
                  <a16:creationId xmlns:a16="http://schemas.microsoft.com/office/drawing/2014/main" id="{2D79A9A6-E841-F634-D669-657CBEEA16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9" name="TextBox 59">
              <a:extLst>
                <a:ext uri="{FF2B5EF4-FFF2-40B4-BE49-F238E27FC236}">
                  <a16:creationId xmlns:a16="http://schemas.microsoft.com/office/drawing/2014/main" id="{4A2A8C6E-8357-D323-25F3-7E7337F30106}"/>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07</a:t>
              </a:r>
            </a:p>
          </p:txBody>
        </p:sp>
      </p:grpSp>
      <p:grpSp>
        <p:nvGrpSpPr>
          <p:cNvPr id="60" name="Group 60">
            <a:extLst>
              <a:ext uri="{FF2B5EF4-FFF2-40B4-BE49-F238E27FC236}">
                <a16:creationId xmlns:a16="http://schemas.microsoft.com/office/drawing/2014/main" id="{146F89A1-2F17-141B-3DDA-12D4232978E5}"/>
              </a:ext>
            </a:extLst>
          </p:cNvPr>
          <p:cNvGrpSpPr/>
          <p:nvPr/>
        </p:nvGrpSpPr>
        <p:grpSpPr>
          <a:xfrm rot="-5400000">
            <a:off x="15278311" y="4933722"/>
            <a:ext cx="749428" cy="5183617"/>
            <a:chOff x="0" y="0"/>
            <a:chExt cx="3468608" cy="23991531"/>
          </a:xfrm>
        </p:grpSpPr>
        <p:sp>
          <p:nvSpPr>
            <p:cNvPr id="61" name="Freeform 61">
              <a:extLst>
                <a:ext uri="{FF2B5EF4-FFF2-40B4-BE49-F238E27FC236}">
                  <a16:creationId xmlns:a16="http://schemas.microsoft.com/office/drawing/2014/main" id="{E2E3784C-19A1-CEDA-3872-8FAC38D13228}"/>
                </a:ext>
              </a:extLst>
            </p:cNvPr>
            <p:cNvSpPr/>
            <p:nvPr/>
          </p:nvSpPr>
          <p:spPr>
            <a:xfrm>
              <a:off x="0" y="0"/>
              <a:ext cx="3468735" cy="23991658"/>
            </a:xfrm>
            <a:custGeom>
              <a:avLst/>
              <a:gdLst/>
              <a:ahLst/>
              <a:cxnLst/>
              <a:rect l="l" t="t" r="r" b="b"/>
              <a:pathLst>
                <a:path w="3468735" h="23991658">
                  <a:moveTo>
                    <a:pt x="1771092" y="0"/>
                  </a:moveTo>
                  <a:lnTo>
                    <a:pt x="0" y="0"/>
                  </a:lnTo>
                  <a:lnTo>
                    <a:pt x="0" y="22039064"/>
                  </a:lnTo>
                  <a:cubicBezTo>
                    <a:pt x="0" y="23199813"/>
                    <a:pt x="791845" y="23991658"/>
                    <a:pt x="1765046" y="23991658"/>
                  </a:cubicBezTo>
                  <a:lnTo>
                    <a:pt x="3468735" y="23991658"/>
                  </a:lnTo>
                  <a:lnTo>
                    <a:pt x="3468735" y="1953373"/>
                  </a:lnTo>
                  <a:cubicBezTo>
                    <a:pt x="3468608" y="791845"/>
                    <a:pt x="2676890" y="0"/>
                    <a:pt x="1771092" y="0"/>
                  </a:cubicBezTo>
                  <a:close/>
                  <a:moveTo>
                    <a:pt x="3341608" y="23864531"/>
                  </a:moveTo>
                  <a:lnTo>
                    <a:pt x="1765046" y="23864531"/>
                  </a:lnTo>
                  <a:cubicBezTo>
                    <a:pt x="861822" y="23864531"/>
                    <a:pt x="127000" y="23129709"/>
                    <a:pt x="127000" y="22039064"/>
                  </a:cubicBezTo>
                  <a:lnTo>
                    <a:pt x="127000" y="127000"/>
                  </a:lnTo>
                  <a:lnTo>
                    <a:pt x="1771092" y="127000"/>
                  </a:lnTo>
                  <a:cubicBezTo>
                    <a:pt x="2606913" y="127000"/>
                    <a:pt x="3341735" y="861822"/>
                    <a:pt x="3341735" y="1953373"/>
                  </a:cubicBezTo>
                  <a:lnTo>
                    <a:pt x="3341735"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62" name="TextBox 62">
            <a:extLst>
              <a:ext uri="{FF2B5EF4-FFF2-40B4-BE49-F238E27FC236}">
                <a16:creationId xmlns:a16="http://schemas.microsoft.com/office/drawing/2014/main" id="{76F39588-9C6A-82C5-FC50-E70AAD73BE25}"/>
              </a:ext>
            </a:extLst>
          </p:cNvPr>
          <p:cNvSpPr txBox="1"/>
          <p:nvPr/>
        </p:nvSpPr>
        <p:spPr>
          <a:xfrm>
            <a:off x="13298527" y="7289985"/>
            <a:ext cx="4946307" cy="384618"/>
          </a:xfrm>
          <a:prstGeom prst="rect">
            <a:avLst/>
          </a:prstGeom>
        </p:spPr>
        <p:txBody>
          <a:bodyPr lIns="0" tIns="0" rIns="0" bIns="0" rtlCol="0" anchor="t">
            <a:spAutoFit/>
          </a:bodyPr>
          <a:lstStyle/>
          <a:p>
            <a:pPr marL="0" marR="0" lvl="0" indent="0" algn="l" defTabSz="457200" rtl="0" eaLnBrk="1" fontAlgn="auto" latinLnBrk="0" hangingPunct="1">
              <a:lnSpc>
                <a:spcPts val="3105"/>
              </a:lnSpc>
              <a:spcBef>
                <a:spcPct val="0"/>
              </a:spcBef>
              <a:spcAft>
                <a:spcPts val="0"/>
              </a:spcAft>
              <a:buClrTx/>
              <a:buSzTx/>
              <a:buFontTx/>
              <a:buNone/>
              <a:tabLst/>
              <a:defRPr/>
            </a:pPr>
            <a:r>
              <a:rPr kumimoji="0" lang="en-US" sz="2218" b="0" i="0" u="none" strike="noStrike" kern="1200" cap="none" spc="93" normalizeH="0" baseline="0" noProof="0">
                <a:ln>
                  <a:noFill/>
                </a:ln>
                <a:solidFill>
                  <a:srgbClr val="FFFFFF"/>
                </a:solidFill>
                <a:effectLst/>
                <a:uLnTx/>
                <a:uFillTx/>
                <a:latin typeface="Montserrat"/>
                <a:ea typeface="Montserrat"/>
                <a:cs typeface="Montserrat"/>
                <a:sym typeface="Montserrat"/>
              </a:rPr>
              <a:t>Supervisión y decisión humana</a:t>
            </a:r>
          </a:p>
        </p:txBody>
      </p:sp>
      <p:sp>
        <p:nvSpPr>
          <p:cNvPr id="63" name="TextBox 63">
            <a:extLst>
              <a:ext uri="{FF2B5EF4-FFF2-40B4-BE49-F238E27FC236}">
                <a16:creationId xmlns:a16="http://schemas.microsoft.com/office/drawing/2014/main" id="{B1ED7FA8-514D-3E59-4092-BFF3FF9EA541}"/>
              </a:ext>
            </a:extLst>
          </p:cNvPr>
          <p:cNvSpPr txBox="1"/>
          <p:nvPr/>
        </p:nvSpPr>
        <p:spPr>
          <a:xfrm>
            <a:off x="12857894" y="8327189"/>
            <a:ext cx="4431807" cy="340040"/>
          </a:xfrm>
          <a:prstGeom prst="rect">
            <a:avLst/>
          </a:prstGeom>
        </p:spPr>
        <p:txBody>
          <a:bodyPr lIns="0" tIns="0" rIns="0" bIns="0" rtlCol="0" anchor="t">
            <a:spAutoFit/>
          </a:bodyPr>
          <a:lstStyle/>
          <a:p>
            <a:pPr marL="0" marR="0" lvl="0" indent="0" algn="l" defTabSz="457200" rtl="0" eaLnBrk="1" fontAlgn="auto" latinLnBrk="0" hangingPunct="1">
              <a:lnSpc>
                <a:spcPts val="2782"/>
              </a:lnSpc>
              <a:spcBef>
                <a:spcPct val="0"/>
              </a:spcBef>
              <a:spcAft>
                <a:spcPts val="0"/>
              </a:spcAft>
              <a:buClrTx/>
              <a:buSzTx/>
              <a:buFontTx/>
              <a:buNone/>
              <a:tabLst/>
              <a:defRPr/>
            </a:pPr>
            <a:r>
              <a:rPr kumimoji="0" lang="en-US" sz="1987" b="0" i="0" u="none" strike="noStrike" kern="1200" cap="none" spc="83" normalizeH="0" baseline="0" noProof="0">
                <a:ln>
                  <a:noFill/>
                </a:ln>
                <a:solidFill>
                  <a:srgbClr val="FFFFFF"/>
                </a:solidFill>
                <a:effectLst/>
                <a:uLnTx/>
                <a:uFillTx/>
                <a:latin typeface="Montserrat"/>
                <a:ea typeface="Montserrat"/>
                <a:cs typeface="Montserrat"/>
                <a:sym typeface="Montserrat"/>
              </a:rPr>
              <a:t>Sensibilidad y educación  </a:t>
            </a:r>
          </a:p>
        </p:txBody>
      </p:sp>
      <p:grpSp>
        <p:nvGrpSpPr>
          <p:cNvPr id="64" name="Group 64">
            <a:extLst>
              <a:ext uri="{FF2B5EF4-FFF2-40B4-BE49-F238E27FC236}">
                <a16:creationId xmlns:a16="http://schemas.microsoft.com/office/drawing/2014/main" id="{560C450A-D122-BB2B-565D-7964E5D50C92}"/>
              </a:ext>
            </a:extLst>
          </p:cNvPr>
          <p:cNvGrpSpPr/>
          <p:nvPr/>
        </p:nvGrpSpPr>
        <p:grpSpPr>
          <a:xfrm rot="-5400000">
            <a:off x="14035569" y="6192362"/>
            <a:ext cx="709310" cy="4906126"/>
            <a:chOff x="0" y="0"/>
            <a:chExt cx="3468608" cy="23991531"/>
          </a:xfrm>
        </p:grpSpPr>
        <p:sp>
          <p:nvSpPr>
            <p:cNvPr id="65" name="Freeform 65">
              <a:extLst>
                <a:ext uri="{FF2B5EF4-FFF2-40B4-BE49-F238E27FC236}">
                  <a16:creationId xmlns:a16="http://schemas.microsoft.com/office/drawing/2014/main" id="{26D98CCC-F254-F56A-F80C-AD3C86C4DA7C}"/>
                </a:ext>
              </a:extLst>
            </p:cNvPr>
            <p:cNvSpPr/>
            <p:nvPr/>
          </p:nvSpPr>
          <p:spPr>
            <a:xfrm>
              <a:off x="0" y="0"/>
              <a:ext cx="3468735" cy="23991658"/>
            </a:xfrm>
            <a:custGeom>
              <a:avLst/>
              <a:gdLst/>
              <a:ahLst/>
              <a:cxnLst/>
              <a:rect l="l" t="t" r="r" b="b"/>
              <a:pathLst>
                <a:path w="3468735" h="23991658">
                  <a:moveTo>
                    <a:pt x="1771092" y="0"/>
                  </a:moveTo>
                  <a:lnTo>
                    <a:pt x="0" y="0"/>
                  </a:lnTo>
                  <a:lnTo>
                    <a:pt x="0" y="22039064"/>
                  </a:lnTo>
                  <a:cubicBezTo>
                    <a:pt x="0" y="23199813"/>
                    <a:pt x="791845" y="23991658"/>
                    <a:pt x="1765046" y="23991658"/>
                  </a:cubicBezTo>
                  <a:lnTo>
                    <a:pt x="3468735" y="23991658"/>
                  </a:lnTo>
                  <a:lnTo>
                    <a:pt x="3468735" y="1953373"/>
                  </a:lnTo>
                  <a:cubicBezTo>
                    <a:pt x="3468608" y="791845"/>
                    <a:pt x="2676890" y="0"/>
                    <a:pt x="1771092" y="0"/>
                  </a:cubicBezTo>
                  <a:close/>
                  <a:moveTo>
                    <a:pt x="3341608" y="23864531"/>
                  </a:moveTo>
                  <a:lnTo>
                    <a:pt x="1765046" y="23864531"/>
                  </a:lnTo>
                  <a:cubicBezTo>
                    <a:pt x="861822" y="23864531"/>
                    <a:pt x="127000" y="23129709"/>
                    <a:pt x="127000" y="22039064"/>
                  </a:cubicBezTo>
                  <a:lnTo>
                    <a:pt x="127000" y="127000"/>
                  </a:lnTo>
                  <a:lnTo>
                    <a:pt x="1771092" y="127000"/>
                  </a:lnTo>
                  <a:cubicBezTo>
                    <a:pt x="2606913" y="127000"/>
                    <a:pt x="3341735" y="861822"/>
                    <a:pt x="3341735" y="1953373"/>
                  </a:cubicBezTo>
                  <a:lnTo>
                    <a:pt x="3341735"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66" name="Group 66">
            <a:extLst>
              <a:ext uri="{FF2B5EF4-FFF2-40B4-BE49-F238E27FC236}">
                <a16:creationId xmlns:a16="http://schemas.microsoft.com/office/drawing/2014/main" id="{43542D14-5705-66BE-83F3-FDBE6BD87847}"/>
              </a:ext>
            </a:extLst>
          </p:cNvPr>
          <p:cNvGrpSpPr/>
          <p:nvPr/>
        </p:nvGrpSpPr>
        <p:grpSpPr>
          <a:xfrm>
            <a:off x="9873300" y="9000079"/>
            <a:ext cx="848627" cy="848627"/>
            <a:chOff x="0" y="0"/>
            <a:chExt cx="812800" cy="812800"/>
          </a:xfrm>
        </p:grpSpPr>
        <p:sp>
          <p:nvSpPr>
            <p:cNvPr id="67" name="Freeform 67">
              <a:extLst>
                <a:ext uri="{FF2B5EF4-FFF2-40B4-BE49-F238E27FC236}">
                  <a16:creationId xmlns:a16="http://schemas.microsoft.com/office/drawing/2014/main" id="{B2DAD67B-69D2-76FA-4F04-CD45234C29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8" name="TextBox 68">
              <a:extLst>
                <a:ext uri="{FF2B5EF4-FFF2-40B4-BE49-F238E27FC236}">
                  <a16:creationId xmlns:a16="http://schemas.microsoft.com/office/drawing/2014/main" id="{D31BE373-08DC-B0A9-533D-EEEB2ED4ABF3}"/>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10</a:t>
              </a:r>
            </a:p>
          </p:txBody>
        </p:sp>
      </p:grpSp>
      <p:sp>
        <p:nvSpPr>
          <p:cNvPr id="69" name="AutoShape 69">
            <a:extLst>
              <a:ext uri="{FF2B5EF4-FFF2-40B4-BE49-F238E27FC236}">
                <a16:creationId xmlns:a16="http://schemas.microsoft.com/office/drawing/2014/main" id="{EEA8051F-3B22-4BF2-B290-F4573C2A313E}"/>
              </a:ext>
            </a:extLst>
          </p:cNvPr>
          <p:cNvSpPr/>
          <p:nvPr/>
        </p:nvSpPr>
        <p:spPr>
          <a:xfrm>
            <a:off x="7970630" y="7097929"/>
            <a:ext cx="3240933" cy="2408084"/>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70" name="Group 70">
            <a:extLst>
              <a:ext uri="{FF2B5EF4-FFF2-40B4-BE49-F238E27FC236}">
                <a16:creationId xmlns:a16="http://schemas.microsoft.com/office/drawing/2014/main" id="{D098CB88-96FE-3784-60AF-66A13926AC74}"/>
              </a:ext>
            </a:extLst>
          </p:cNvPr>
          <p:cNvGrpSpPr/>
          <p:nvPr/>
        </p:nvGrpSpPr>
        <p:grpSpPr>
          <a:xfrm>
            <a:off x="12239293" y="6987818"/>
            <a:ext cx="848627" cy="848627"/>
            <a:chOff x="0" y="0"/>
            <a:chExt cx="812800" cy="812800"/>
          </a:xfrm>
        </p:grpSpPr>
        <p:sp>
          <p:nvSpPr>
            <p:cNvPr id="71" name="Freeform 71">
              <a:extLst>
                <a:ext uri="{FF2B5EF4-FFF2-40B4-BE49-F238E27FC236}">
                  <a16:creationId xmlns:a16="http://schemas.microsoft.com/office/drawing/2014/main" id="{76ACD60D-81EF-3541-A192-928A0C97CD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2" name="TextBox 72">
              <a:extLst>
                <a:ext uri="{FF2B5EF4-FFF2-40B4-BE49-F238E27FC236}">
                  <a16:creationId xmlns:a16="http://schemas.microsoft.com/office/drawing/2014/main" id="{5337D735-67A0-F3CA-447B-9680B90E71CF}"/>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08</a:t>
              </a:r>
            </a:p>
          </p:txBody>
        </p:sp>
      </p:grpSp>
      <p:sp>
        <p:nvSpPr>
          <p:cNvPr id="73" name="AutoShape 73">
            <a:extLst>
              <a:ext uri="{FF2B5EF4-FFF2-40B4-BE49-F238E27FC236}">
                <a16:creationId xmlns:a16="http://schemas.microsoft.com/office/drawing/2014/main" id="{355E3E1F-4A77-754F-981C-7096A7B09B5A}"/>
              </a:ext>
            </a:extLst>
          </p:cNvPr>
          <p:cNvSpPr/>
          <p:nvPr/>
        </p:nvSpPr>
        <p:spPr>
          <a:xfrm flipH="1">
            <a:off x="6647027" y="6595122"/>
            <a:ext cx="591862" cy="1354723"/>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AutoShape 74">
            <a:extLst>
              <a:ext uri="{FF2B5EF4-FFF2-40B4-BE49-F238E27FC236}">
                <a16:creationId xmlns:a16="http://schemas.microsoft.com/office/drawing/2014/main" id="{72809A7D-0D52-B557-AAF9-9257AD7ACC27}"/>
              </a:ext>
            </a:extLst>
          </p:cNvPr>
          <p:cNvSpPr/>
          <p:nvPr/>
        </p:nvSpPr>
        <p:spPr>
          <a:xfrm>
            <a:off x="9495004" y="6604106"/>
            <a:ext cx="2744289" cy="808026"/>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75" name="Group 75">
            <a:extLst>
              <a:ext uri="{FF2B5EF4-FFF2-40B4-BE49-F238E27FC236}">
                <a16:creationId xmlns:a16="http://schemas.microsoft.com/office/drawing/2014/main" id="{6A87F68F-AC54-1B06-2185-6C9E30DF8FD6}"/>
              </a:ext>
            </a:extLst>
          </p:cNvPr>
          <p:cNvGrpSpPr/>
          <p:nvPr/>
        </p:nvGrpSpPr>
        <p:grpSpPr>
          <a:xfrm rot="-5400000">
            <a:off x="13635558" y="6670834"/>
            <a:ext cx="822367" cy="5670358"/>
            <a:chOff x="0" y="0"/>
            <a:chExt cx="3479471" cy="23991531"/>
          </a:xfrm>
        </p:grpSpPr>
        <p:sp>
          <p:nvSpPr>
            <p:cNvPr id="76" name="Freeform 76">
              <a:extLst>
                <a:ext uri="{FF2B5EF4-FFF2-40B4-BE49-F238E27FC236}">
                  <a16:creationId xmlns:a16="http://schemas.microsoft.com/office/drawing/2014/main" id="{9E440F37-F19E-4729-7139-72724894BCAC}"/>
                </a:ext>
              </a:extLst>
            </p:cNvPr>
            <p:cNvSpPr/>
            <p:nvPr/>
          </p:nvSpPr>
          <p:spPr>
            <a:xfrm>
              <a:off x="0" y="0"/>
              <a:ext cx="3479598" cy="23991658"/>
            </a:xfrm>
            <a:custGeom>
              <a:avLst/>
              <a:gdLst/>
              <a:ahLst/>
              <a:cxnLst/>
              <a:rect l="l" t="t" r="r" b="b"/>
              <a:pathLst>
                <a:path w="3479598" h="23991658">
                  <a:moveTo>
                    <a:pt x="1781701" y="0"/>
                  </a:moveTo>
                  <a:lnTo>
                    <a:pt x="0" y="0"/>
                  </a:lnTo>
                  <a:lnTo>
                    <a:pt x="0" y="22039064"/>
                  </a:lnTo>
                  <a:cubicBezTo>
                    <a:pt x="0" y="23199813"/>
                    <a:pt x="791845" y="23991658"/>
                    <a:pt x="1765046" y="23991658"/>
                  </a:cubicBezTo>
                  <a:lnTo>
                    <a:pt x="3479598" y="23991658"/>
                  </a:lnTo>
                  <a:lnTo>
                    <a:pt x="3479598" y="1953373"/>
                  </a:lnTo>
                  <a:cubicBezTo>
                    <a:pt x="3479471" y="791845"/>
                    <a:pt x="2687752" y="0"/>
                    <a:pt x="1781701" y="0"/>
                  </a:cubicBezTo>
                  <a:close/>
                  <a:moveTo>
                    <a:pt x="3352471" y="23864531"/>
                  </a:moveTo>
                  <a:lnTo>
                    <a:pt x="1765046" y="23864531"/>
                  </a:lnTo>
                  <a:cubicBezTo>
                    <a:pt x="861822" y="23864531"/>
                    <a:pt x="127000" y="23129709"/>
                    <a:pt x="127000" y="22039064"/>
                  </a:cubicBezTo>
                  <a:lnTo>
                    <a:pt x="127000" y="127000"/>
                  </a:lnTo>
                  <a:lnTo>
                    <a:pt x="1781701" y="127000"/>
                  </a:lnTo>
                  <a:cubicBezTo>
                    <a:pt x="2617776" y="127000"/>
                    <a:pt x="3352598" y="861822"/>
                    <a:pt x="3352598" y="1953373"/>
                  </a:cubicBezTo>
                  <a:lnTo>
                    <a:pt x="3352598" y="23864531"/>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77" name="Group 77">
            <a:extLst>
              <a:ext uri="{FF2B5EF4-FFF2-40B4-BE49-F238E27FC236}">
                <a16:creationId xmlns:a16="http://schemas.microsoft.com/office/drawing/2014/main" id="{0DD1D1C8-85F0-91B7-EC11-88611ADCA741}"/>
              </a:ext>
            </a:extLst>
          </p:cNvPr>
          <p:cNvGrpSpPr/>
          <p:nvPr/>
        </p:nvGrpSpPr>
        <p:grpSpPr>
          <a:xfrm rot="-5400000">
            <a:off x="2532370" y="5216340"/>
            <a:ext cx="693111" cy="5467008"/>
            <a:chOff x="0" y="0"/>
            <a:chExt cx="3468608" cy="27359130"/>
          </a:xfrm>
        </p:grpSpPr>
        <p:sp>
          <p:nvSpPr>
            <p:cNvPr id="78" name="Freeform 78">
              <a:extLst>
                <a:ext uri="{FF2B5EF4-FFF2-40B4-BE49-F238E27FC236}">
                  <a16:creationId xmlns:a16="http://schemas.microsoft.com/office/drawing/2014/main" id="{3272EAFD-2A47-5D71-BEE6-A14583EE7744}"/>
                </a:ext>
              </a:extLst>
            </p:cNvPr>
            <p:cNvSpPr/>
            <p:nvPr/>
          </p:nvSpPr>
          <p:spPr>
            <a:xfrm>
              <a:off x="0" y="0"/>
              <a:ext cx="3468735" cy="27359257"/>
            </a:xfrm>
            <a:custGeom>
              <a:avLst/>
              <a:gdLst/>
              <a:ahLst/>
              <a:cxnLst/>
              <a:rect l="l" t="t" r="r" b="b"/>
              <a:pathLst>
                <a:path w="3468735" h="27359257">
                  <a:moveTo>
                    <a:pt x="1771092" y="0"/>
                  </a:moveTo>
                  <a:lnTo>
                    <a:pt x="0" y="0"/>
                  </a:lnTo>
                  <a:lnTo>
                    <a:pt x="0" y="25370865"/>
                  </a:lnTo>
                  <a:cubicBezTo>
                    <a:pt x="0" y="26567414"/>
                    <a:pt x="791845" y="27359257"/>
                    <a:pt x="1765046" y="27359257"/>
                  </a:cubicBezTo>
                  <a:lnTo>
                    <a:pt x="3468735" y="27359257"/>
                  </a:lnTo>
                  <a:lnTo>
                    <a:pt x="3468735" y="1989320"/>
                  </a:lnTo>
                  <a:cubicBezTo>
                    <a:pt x="3468608" y="791845"/>
                    <a:pt x="2676890" y="0"/>
                    <a:pt x="1771092" y="0"/>
                  </a:cubicBezTo>
                  <a:close/>
                  <a:moveTo>
                    <a:pt x="3341608" y="27232130"/>
                  </a:moveTo>
                  <a:lnTo>
                    <a:pt x="1765046" y="27232130"/>
                  </a:lnTo>
                  <a:cubicBezTo>
                    <a:pt x="861822" y="27232130"/>
                    <a:pt x="127000" y="26497310"/>
                    <a:pt x="127000" y="25370865"/>
                  </a:cubicBezTo>
                  <a:lnTo>
                    <a:pt x="127000" y="127000"/>
                  </a:lnTo>
                  <a:lnTo>
                    <a:pt x="1771092" y="127000"/>
                  </a:lnTo>
                  <a:cubicBezTo>
                    <a:pt x="2606913" y="127000"/>
                    <a:pt x="3341735" y="861822"/>
                    <a:pt x="3341735" y="1989320"/>
                  </a:cubicBezTo>
                  <a:lnTo>
                    <a:pt x="3341735" y="27232130"/>
                  </a:lnTo>
                  <a:close/>
                </a:path>
              </a:pathLst>
            </a:custGeom>
            <a:gradFill rotWithShape="1">
              <a:gsLst>
                <a:gs pos="0">
                  <a:srgbClr val="00F6B7">
                    <a:alpha val="100000"/>
                  </a:srgbClr>
                </a:gs>
                <a:gs pos="100000">
                  <a:srgbClr val="057FC0">
                    <a:alpha val="100000"/>
                  </a:srgbClr>
                </a:gs>
              </a:gsLst>
              <a:lin ang="5400000"/>
            </a:gra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79" name="TextBox 79">
            <a:extLst>
              <a:ext uri="{FF2B5EF4-FFF2-40B4-BE49-F238E27FC236}">
                <a16:creationId xmlns:a16="http://schemas.microsoft.com/office/drawing/2014/main" id="{FB1202BE-EBED-9828-8585-74D52B682E76}"/>
              </a:ext>
            </a:extLst>
          </p:cNvPr>
          <p:cNvSpPr txBox="1"/>
          <p:nvPr/>
        </p:nvSpPr>
        <p:spPr>
          <a:xfrm>
            <a:off x="11363963" y="9263364"/>
            <a:ext cx="4718599" cy="535523"/>
          </a:xfrm>
          <a:prstGeom prst="rect">
            <a:avLst/>
          </a:prstGeom>
        </p:spPr>
        <p:txBody>
          <a:bodyPr lIns="0" tIns="0" rIns="0" bIns="0" rtlCol="0" anchor="t">
            <a:spAutoFit/>
          </a:bodyPr>
          <a:lstStyle/>
          <a:p>
            <a:pPr marL="0" marR="0" lvl="0" indent="0" algn="l" defTabSz="457200" rtl="0" eaLnBrk="1" fontAlgn="auto" latinLnBrk="0" hangingPunct="1">
              <a:lnSpc>
                <a:spcPts val="2115"/>
              </a:lnSpc>
              <a:spcBef>
                <a:spcPct val="0"/>
              </a:spcBef>
              <a:spcAft>
                <a:spcPts val="0"/>
              </a:spcAft>
              <a:buClrTx/>
              <a:buSzTx/>
              <a:buFontTx/>
              <a:buNone/>
              <a:tabLst/>
              <a:defRPr/>
            </a:pPr>
            <a:r>
              <a:rPr kumimoji="0" lang="en-US" sz="1510" b="0" i="0" u="none" strike="noStrike" kern="1200" cap="none" spc="63" normalizeH="0" baseline="0" noProof="0">
                <a:ln>
                  <a:noFill/>
                </a:ln>
                <a:solidFill>
                  <a:srgbClr val="FFFFFF"/>
                </a:solidFill>
                <a:effectLst/>
                <a:uLnTx/>
                <a:uFillTx/>
                <a:latin typeface="Montserrat"/>
                <a:ea typeface="Montserrat"/>
                <a:cs typeface="Montserrat"/>
                <a:sym typeface="Montserrat"/>
              </a:rPr>
              <a:t>Gobernanza y colaboración adaptativas y de múltiples partes interesadas </a:t>
            </a:r>
          </a:p>
        </p:txBody>
      </p:sp>
      <p:sp>
        <p:nvSpPr>
          <p:cNvPr id="80" name="TextBox 80">
            <a:extLst>
              <a:ext uri="{FF2B5EF4-FFF2-40B4-BE49-F238E27FC236}">
                <a16:creationId xmlns:a16="http://schemas.microsoft.com/office/drawing/2014/main" id="{8F436B29-7220-B77B-C444-FFE7EABEF7A7}"/>
              </a:ext>
            </a:extLst>
          </p:cNvPr>
          <p:cNvSpPr txBox="1"/>
          <p:nvPr/>
        </p:nvSpPr>
        <p:spPr>
          <a:xfrm>
            <a:off x="1039216" y="7672823"/>
            <a:ext cx="4431807" cy="692465"/>
          </a:xfrm>
          <a:prstGeom prst="rect">
            <a:avLst/>
          </a:prstGeom>
        </p:spPr>
        <p:txBody>
          <a:bodyPr lIns="0" tIns="0" rIns="0" bIns="0" rtlCol="0" anchor="t">
            <a:spAutoFit/>
          </a:bodyPr>
          <a:lstStyle/>
          <a:p>
            <a:pPr marL="0" marR="0" lvl="0" indent="0" algn="l" defTabSz="457200" rtl="0" eaLnBrk="1" fontAlgn="auto" latinLnBrk="0" hangingPunct="1">
              <a:lnSpc>
                <a:spcPts val="2782"/>
              </a:lnSpc>
              <a:spcBef>
                <a:spcPct val="0"/>
              </a:spcBef>
              <a:spcAft>
                <a:spcPts val="0"/>
              </a:spcAft>
              <a:buClrTx/>
              <a:buSzTx/>
              <a:buFontTx/>
              <a:buNone/>
              <a:tabLst/>
              <a:defRPr/>
            </a:pPr>
            <a:r>
              <a:rPr kumimoji="0" lang="en-US" sz="1987" b="0" i="0" u="none" strike="noStrike" kern="1200" cap="none" spc="83" normalizeH="0" baseline="0" noProof="0">
                <a:ln>
                  <a:noFill/>
                </a:ln>
                <a:solidFill>
                  <a:srgbClr val="FFFFFF"/>
                </a:solidFill>
                <a:effectLst/>
                <a:uLnTx/>
                <a:uFillTx/>
                <a:latin typeface="Montserrat"/>
                <a:ea typeface="Montserrat"/>
                <a:cs typeface="Montserrat"/>
                <a:sym typeface="Montserrat"/>
              </a:rPr>
              <a:t>Responsabilidad y rendición de cuentas </a:t>
            </a:r>
          </a:p>
        </p:txBody>
      </p:sp>
      <p:sp>
        <p:nvSpPr>
          <p:cNvPr id="81" name="AutoShape 81">
            <a:extLst>
              <a:ext uri="{FF2B5EF4-FFF2-40B4-BE49-F238E27FC236}">
                <a16:creationId xmlns:a16="http://schemas.microsoft.com/office/drawing/2014/main" id="{602D74A2-9969-E7B3-A494-401A20070ABC}"/>
              </a:ext>
            </a:extLst>
          </p:cNvPr>
          <p:cNvSpPr/>
          <p:nvPr/>
        </p:nvSpPr>
        <p:spPr>
          <a:xfrm>
            <a:off x="9528262" y="6189285"/>
            <a:ext cx="2408899" cy="2456139"/>
          </a:xfrm>
          <a:prstGeom prst="line">
            <a:avLst/>
          </a:prstGeom>
          <a:ln w="47625" cap="rnd">
            <a:gradFill>
              <a:gsLst>
                <a:gs pos="0">
                  <a:srgbClr val="00F6B7">
                    <a:alpha val="100000"/>
                  </a:srgbClr>
                </a:gs>
                <a:gs pos="100000">
                  <a:srgbClr val="057FC0">
                    <a:alpha val="100000"/>
                  </a:srgbClr>
                </a:gs>
              </a:gsLst>
              <a:lin ang="5400000"/>
            </a:gradFill>
            <a:prstDash val="sysDot"/>
            <a:headEnd type="oval" w="lg" len="lg"/>
            <a:tailEnd type="oval" w="lg" len="lg"/>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82" name="Group 82">
            <a:extLst>
              <a:ext uri="{FF2B5EF4-FFF2-40B4-BE49-F238E27FC236}">
                <a16:creationId xmlns:a16="http://schemas.microsoft.com/office/drawing/2014/main" id="{6576EF9B-29AF-AF18-821E-2D282D96742B}"/>
              </a:ext>
            </a:extLst>
          </p:cNvPr>
          <p:cNvGrpSpPr/>
          <p:nvPr/>
        </p:nvGrpSpPr>
        <p:grpSpPr>
          <a:xfrm>
            <a:off x="11088534" y="7599560"/>
            <a:ext cx="848627" cy="848627"/>
            <a:chOff x="0" y="0"/>
            <a:chExt cx="812800" cy="812800"/>
          </a:xfrm>
        </p:grpSpPr>
        <p:sp>
          <p:nvSpPr>
            <p:cNvPr id="83" name="Freeform 83">
              <a:extLst>
                <a:ext uri="{FF2B5EF4-FFF2-40B4-BE49-F238E27FC236}">
                  <a16:creationId xmlns:a16="http://schemas.microsoft.com/office/drawing/2014/main" id="{8627C4C5-9C66-DE54-76C8-BEC2BA17CBC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F6B7">
                    <a:alpha val="100000"/>
                  </a:srgbClr>
                </a:gs>
                <a:gs pos="100000">
                  <a:srgbClr val="057FC0">
                    <a:alpha val="100000"/>
                  </a:srgbClr>
                </a:gs>
              </a:gsLst>
              <a:lin ang="5400000"/>
            </a:gradFill>
            <a:ln w="47625" cap="sq">
              <a:gradFill>
                <a:gsLst>
                  <a:gs pos="0">
                    <a:srgbClr val="00F6B7">
                      <a:alpha val="100000"/>
                    </a:srgbClr>
                  </a:gs>
                  <a:gs pos="100000">
                    <a:srgbClr val="057FC0">
                      <a:alpha val="100000"/>
                    </a:srgbClr>
                  </a:gs>
                </a:gsLst>
                <a:lin ang="5400000"/>
              </a:grad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4" name="TextBox 84">
              <a:extLst>
                <a:ext uri="{FF2B5EF4-FFF2-40B4-BE49-F238E27FC236}">
                  <a16:creationId xmlns:a16="http://schemas.microsoft.com/office/drawing/2014/main" id="{D496BBAB-BA5A-7800-427D-0FC24D9EDE2F}"/>
                </a:ext>
              </a:extLst>
            </p:cNvPr>
            <p:cNvSpPr txBox="1"/>
            <p:nvPr/>
          </p:nvSpPr>
          <p:spPr>
            <a:xfrm>
              <a:off x="76200" y="28575"/>
              <a:ext cx="660400" cy="708025"/>
            </a:xfrm>
            <a:prstGeom prst="rect">
              <a:avLst/>
            </a:prstGeom>
          </p:spPr>
          <p:txBody>
            <a:bodyPr lIns="0" tIns="0" rIns="0" bIns="0" rtlCol="0" anchor="ctr"/>
            <a:lstStyle/>
            <a:p>
              <a:pPr marL="0" marR="0" lvl="0" indent="0" algn="ctr" defTabSz="457200" rtl="0" eaLnBrk="1" fontAlgn="auto" latinLnBrk="0" hangingPunct="1">
                <a:lnSpc>
                  <a:spcPts val="3268"/>
                </a:lnSpc>
                <a:spcBef>
                  <a:spcPct val="0"/>
                </a:spcBef>
                <a:spcAft>
                  <a:spcPts val="0"/>
                </a:spcAft>
                <a:buClrTx/>
                <a:buSzTx/>
                <a:buFontTx/>
                <a:buNone/>
                <a:tabLst/>
                <a:defRPr/>
              </a:pPr>
              <a:r>
                <a:rPr kumimoji="0" lang="en-US" sz="2334" b="1" i="0" u="none" strike="noStrike" kern="1200" cap="none" spc="98" normalizeH="0" baseline="0" noProof="0">
                  <a:ln>
                    <a:noFill/>
                  </a:ln>
                  <a:solidFill>
                    <a:srgbClr val="000000"/>
                  </a:solidFill>
                  <a:effectLst/>
                  <a:uLnTx/>
                  <a:uFillTx/>
                  <a:latin typeface="Montserrat Bold"/>
                  <a:ea typeface="Montserrat Bold"/>
                  <a:cs typeface="Montserrat Bold"/>
                  <a:sym typeface="Montserrat Bold"/>
                </a:rPr>
                <a:t>09</a:t>
              </a:r>
            </a:p>
          </p:txBody>
        </p:sp>
      </p:grpSp>
    </p:spTree>
    <p:extLst>
      <p:ext uri="{BB962C8B-B14F-4D97-AF65-F5344CB8AC3E}">
        <p14:creationId xmlns:p14="http://schemas.microsoft.com/office/powerpoint/2010/main" val="339942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1899E0D4-97E9-D46F-D51F-7606B7A769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47801D2-1A08-4133-2293-957DB203899B}"/>
              </a:ext>
            </a:extLst>
          </p:cNvPr>
          <p:cNvSpPr/>
          <p:nvPr/>
        </p:nvSpPr>
        <p:spPr>
          <a:xfrm>
            <a:off x="15615609" y="-2222323"/>
            <a:ext cx="4833547" cy="4833547"/>
          </a:xfrm>
          <a:custGeom>
            <a:avLst/>
            <a:gdLst/>
            <a:ahLst/>
            <a:cxnLst/>
            <a:rect l="l" t="t" r="r" b="b"/>
            <a:pathLst>
              <a:path w="4833547" h="4833547">
                <a:moveTo>
                  <a:pt x="0" y="0"/>
                </a:moveTo>
                <a:lnTo>
                  <a:pt x="4833546" y="0"/>
                </a:lnTo>
                <a:lnTo>
                  <a:pt x="4833546" y="4833547"/>
                </a:lnTo>
                <a:lnTo>
                  <a:pt x="0" y="483354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Freeform 3">
            <a:extLst>
              <a:ext uri="{FF2B5EF4-FFF2-40B4-BE49-F238E27FC236}">
                <a16:creationId xmlns:a16="http://schemas.microsoft.com/office/drawing/2014/main" id="{33DBF4E1-5449-D0A2-D88D-0E9BD1E41FDA}"/>
              </a:ext>
            </a:extLst>
          </p:cNvPr>
          <p:cNvSpPr/>
          <p:nvPr/>
        </p:nvSpPr>
        <p:spPr>
          <a:xfrm>
            <a:off x="-2415339" y="7791286"/>
            <a:ext cx="4833547" cy="4833547"/>
          </a:xfrm>
          <a:custGeom>
            <a:avLst/>
            <a:gdLst/>
            <a:ahLst/>
            <a:cxnLst/>
            <a:rect l="l" t="t" r="r" b="b"/>
            <a:pathLst>
              <a:path w="4833547" h="4833547">
                <a:moveTo>
                  <a:pt x="0" y="0"/>
                </a:moveTo>
                <a:lnTo>
                  <a:pt x="4833546" y="0"/>
                </a:lnTo>
                <a:lnTo>
                  <a:pt x="4833546" y="4833547"/>
                </a:lnTo>
                <a:lnTo>
                  <a:pt x="0" y="483354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Freeform 4">
            <a:extLst>
              <a:ext uri="{FF2B5EF4-FFF2-40B4-BE49-F238E27FC236}">
                <a16:creationId xmlns:a16="http://schemas.microsoft.com/office/drawing/2014/main" id="{E7F4E99D-29F1-B4D5-C322-04FC77D2C952}"/>
              </a:ext>
            </a:extLst>
          </p:cNvPr>
          <p:cNvSpPr/>
          <p:nvPr/>
        </p:nvSpPr>
        <p:spPr>
          <a:xfrm>
            <a:off x="8218645" y="425066"/>
            <a:ext cx="10069355" cy="9628821"/>
          </a:xfrm>
          <a:custGeom>
            <a:avLst/>
            <a:gdLst/>
            <a:ahLst/>
            <a:cxnLst/>
            <a:rect l="l" t="t" r="r" b="b"/>
            <a:pathLst>
              <a:path w="10069355" h="9628821">
                <a:moveTo>
                  <a:pt x="0" y="0"/>
                </a:moveTo>
                <a:lnTo>
                  <a:pt x="10069355" y="0"/>
                </a:lnTo>
                <a:lnTo>
                  <a:pt x="10069355" y="9628821"/>
                </a:lnTo>
                <a:lnTo>
                  <a:pt x="0" y="9628821"/>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TextBox 5">
            <a:extLst>
              <a:ext uri="{FF2B5EF4-FFF2-40B4-BE49-F238E27FC236}">
                <a16:creationId xmlns:a16="http://schemas.microsoft.com/office/drawing/2014/main" id="{0B4B7A9C-982C-8FD7-E05B-41B370A62F38}"/>
              </a:ext>
            </a:extLst>
          </p:cNvPr>
          <p:cNvSpPr txBox="1"/>
          <p:nvPr/>
        </p:nvSpPr>
        <p:spPr>
          <a:xfrm>
            <a:off x="1434" y="549115"/>
            <a:ext cx="8637635" cy="1274221"/>
          </a:xfrm>
          <a:prstGeom prst="rect">
            <a:avLst/>
          </a:prstGeom>
        </p:spPr>
        <p:txBody>
          <a:bodyPr lIns="0" tIns="0" rIns="0" bIns="0" rtlCol="0" anchor="t">
            <a:spAutoFit/>
          </a:bodyPr>
          <a:lstStyle/>
          <a:p>
            <a:pPr marL="0" marR="0" lvl="0" indent="0" algn="ctr" defTabSz="457200" rtl="0" eaLnBrk="1" fontAlgn="auto" latinLnBrk="0" hangingPunct="1">
              <a:lnSpc>
                <a:spcPts val="5179"/>
              </a:lnSpc>
              <a:spcBef>
                <a:spcPts val="0"/>
              </a:spcBef>
              <a:spcAft>
                <a:spcPts val="0"/>
              </a:spcAft>
              <a:buClrTx/>
              <a:buSzTx/>
              <a:buFontTx/>
              <a:buNone/>
              <a:tabLst/>
              <a:defRPr/>
            </a:pPr>
            <a:r>
              <a:rPr kumimoji="0" lang="en-US" sz="3699"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¿Cuáles son los límites de la IA </a:t>
            </a:r>
          </a:p>
          <a:p>
            <a:pPr marL="0" marR="0" lvl="0" indent="0" algn="ctr" defTabSz="457200" rtl="0" eaLnBrk="1" fontAlgn="auto" latinLnBrk="0" hangingPunct="1">
              <a:lnSpc>
                <a:spcPts val="5179"/>
              </a:lnSpc>
              <a:spcBef>
                <a:spcPct val="0"/>
              </a:spcBef>
              <a:spcAft>
                <a:spcPts val="0"/>
              </a:spcAft>
              <a:buClrTx/>
              <a:buSzTx/>
              <a:buFontTx/>
              <a:buNone/>
              <a:tabLst/>
              <a:defRPr/>
            </a:pPr>
            <a:r>
              <a:rPr kumimoji="0" lang="en-US" sz="3699" b="0" i="0" u="none" strike="noStrike" kern="1200" cap="none" spc="0" normalizeH="0" baseline="0" noProof="0">
                <a:ln>
                  <a:noFill/>
                </a:ln>
                <a:solidFill>
                  <a:srgbClr val="FFFFFF"/>
                </a:solidFill>
                <a:effectLst/>
                <a:uLnTx/>
                <a:uFillTx/>
                <a:latin typeface="Pattanakarn Expanded"/>
                <a:ea typeface="Pattanakarn Expanded"/>
                <a:cs typeface="Pattanakarn Expanded"/>
                <a:sym typeface="Pattanakarn Expanded"/>
              </a:rPr>
              <a:t>T-323 de 2024 ?</a:t>
            </a:r>
          </a:p>
        </p:txBody>
      </p:sp>
      <p:sp>
        <p:nvSpPr>
          <p:cNvPr id="6" name="TextBox 6">
            <a:extLst>
              <a:ext uri="{FF2B5EF4-FFF2-40B4-BE49-F238E27FC236}">
                <a16:creationId xmlns:a16="http://schemas.microsoft.com/office/drawing/2014/main" id="{2D34124C-9AA2-C851-F39A-86FF0DF703F6}"/>
              </a:ext>
            </a:extLst>
          </p:cNvPr>
          <p:cNvSpPr txBox="1"/>
          <p:nvPr/>
        </p:nvSpPr>
        <p:spPr>
          <a:xfrm>
            <a:off x="133742" y="2554074"/>
            <a:ext cx="7506189" cy="4471601"/>
          </a:xfrm>
          <a:prstGeom prst="rect">
            <a:avLst/>
          </a:prstGeom>
        </p:spPr>
        <p:txBody>
          <a:bodyPr lIns="0" tIns="0" rIns="0" bIns="0" rtlCol="0" anchor="t">
            <a:spAutoFit/>
          </a:bodyPr>
          <a:lstStyle/>
          <a:p>
            <a:pPr marL="691470" marR="0" lvl="1" indent="-345735" algn="l" defTabSz="457200" rtl="0" eaLnBrk="1" fontAlgn="auto" latinLnBrk="0" hangingPunct="1">
              <a:lnSpc>
                <a:spcPts val="4483"/>
              </a:lnSpc>
              <a:spcBef>
                <a:spcPts val="0"/>
              </a:spcBef>
              <a:spcAft>
                <a:spcPts val="0"/>
              </a:spcAft>
              <a:buClrTx/>
              <a:buSzTx/>
              <a:buFont typeface="Arial"/>
              <a:buChar char="•"/>
              <a:tabLst/>
              <a:defRPr/>
            </a:pPr>
            <a:r>
              <a:rPr kumimoji="0" lang="en-US" sz="3202" b="0" i="0" u="none" strike="noStrike" kern="1200" cap="none" spc="134" normalizeH="0" baseline="0" noProof="0">
                <a:ln>
                  <a:noFill/>
                </a:ln>
                <a:solidFill>
                  <a:srgbClr val="FFFFFF"/>
                </a:solidFill>
                <a:effectLst/>
                <a:uLnTx/>
                <a:uFillTx/>
                <a:latin typeface="Montserrat"/>
                <a:ea typeface="Montserrat"/>
                <a:cs typeface="Montserrat"/>
                <a:sym typeface="Montserrat"/>
              </a:rPr>
              <a:t>Un juez de 2° instancia uso el chat GPT 3.5 por lo cual era necesario analizar si la decisión fue del juez o de una IA y si estuvo debidamente motivada o fue producto de alucinaciones y sesgos generados por la IA.  </a:t>
            </a:r>
          </a:p>
        </p:txBody>
      </p:sp>
    </p:spTree>
    <p:extLst>
      <p:ext uri="{BB962C8B-B14F-4D97-AF65-F5344CB8AC3E}">
        <p14:creationId xmlns:p14="http://schemas.microsoft.com/office/powerpoint/2010/main" val="3290087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p:nvPr/>
        </p:nvSpPr>
        <p:spPr>
          <a:xfrm>
            <a:off x="9833387" y="-1033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grpSp>
        <p:nvGrpSpPr>
          <p:cNvPr id="5" name="Group 5"/>
          <p:cNvGrpSpPr/>
          <p:nvPr/>
        </p:nvGrpSpPr>
        <p:grpSpPr>
          <a:xfrm>
            <a:off x="-1543050" y="-54747"/>
            <a:ext cx="2760734" cy="10341747"/>
            <a:chOff x="0" y="0"/>
            <a:chExt cx="727107" cy="2723752"/>
          </a:xfrm>
        </p:grpSpPr>
        <p:sp>
          <p:nvSpPr>
            <p:cNvPr id="6" name="Freeform 6"/>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8" name="Freeform 8"/>
          <p:cNvSpPr/>
          <p:nvPr/>
        </p:nvSpPr>
        <p:spPr>
          <a:xfrm>
            <a:off x="13099498" y="358714"/>
            <a:ext cx="4654531" cy="8150715"/>
          </a:xfrm>
          <a:custGeom>
            <a:avLst/>
            <a:gdLst/>
            <a:ahLst/>
            <a:cxnLst/>
            <a:rect l="l" t="t" r="r" b="b"/>
            <a:pathLst>
              <a:path w="4031923" h="5940218">
                <a:moveTo>
                  <a:pt x="0" y="0"/>
                </a:moveTo>
                <a:lnTo>
                  <a:pt x="4031923" y="0"/>
                </a:lnTo>
                <a:lnTo>
                  <a:pt x="4031923" y="5940219"/>
                </a:lnTo>
                <a:lnTo>
                  <a:pt x="0" y="5940219"/>
                </a:lnTo>
                <a:lnTo>
                  <a:pt x="0" y="0"/>
                </a:lnTo>
                <a:close/>
              </a:path>
            </a:pathLst>
          </a:custGeom>
          <a:blipFill>
            <a:blip r:embed="rId4"/>
            <a:stretch>
              <a:fillRect/>
            </a:stretch>
          </a:blipFill>
        </p:spPr>
        <p:txBody>
          <a:bodyPr/>
          <a:lstStyle/>
          <a:p>
            <a:endParaRPr lang="es-419"/>
          </a:p>
        </p:txBody>
      </p:sp>
      <p:sp>
        <p:nvSpPr>
          <p:cNvPr id="9" name="TextBox 9"/>
          <p:cNvSpPr txBox="1"/>
          <p:nvPr/>
        </p:nvSpPr>
        <p:spPr>
          <a:xfrm>
            <a:off x="2506857" y="358714"/>
            <a:ext cx="7798780" cy="591187"/>
          </a:xfrm>
          <a:prstGeom prst="rect">
            <a:avLst/>
          </a:prstGeom>
        </p:spPr>
        <p:txBody>
          <a:bodyPr lIns="0" tIns="0" rIns="0" bIns="0" rtlCol="0" anchor="t">
            <a:spAutoFit/>
          </a:bodyPr>
          <a:lstStyle/>
          <a:p>
            <a:pPr marL="0" lvl="0" indent="0" algn="l">
              <a:lnSpc>
                <a:spcPts val="4642"/>
              </a:lnSpc>
              <a:spcBef>
                <a:spcPct val="0"/>
              </a:spcBef>
            </a:pPr>
            <a:r>
              <a:rPr lang="en-US" sz="3868" b="1" dirty="0">
                <a:solidFill>
                  <a:srgbClr val="FFFFFF"/>
                </a:solidFill>
                <a:latin typeface="Now Bold"/>
                <a:ea typeface="Now Bold"/>
                <a:cs typeface="Now Bold"/>
                <a:sym typeface="Now Bold"/>
              </a:rPr>
              <a:t>LA LEY OLIMPIA </a:t>
            </a:r>
          </a:p>
        </p:txBody>
      </p:sp>
      <p:sp>
        <p:nvSpPr>
          <p:cNvPr id="12" name="Rectangle 2"/>
          <p:cNvSpPr>
            <a:spLocks noChangeArrowheads="1"/>
          </p:cNvSpPr>
          <p:nvPr/>
        </p:nvSpPr>
        <p:spPr bwMode="auto">
          <a:xfrm>
            <a:off x="2190475" y="1891994"/>
            <a:ext cx="10153925" cy="741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2800" b="0" i="0" u="none" strike="noStrike" cap="none" normalizeH="0" baseline="0" dirty="0">
                <a:ln>
                  <a:noFill/>
                </a:ln>
                <a:solidFill>
                  <a:schemeClr val="tx1"/>
                </a:solidFill>
                <a:effectLst/>
                <a:latin typeface="Arial" panose="020B0604020202020204" pitchFamily="34" charset="0"/>
              </a:rPr>
              <a:t>La Ley Olimpia surgió a raíz de la difusión no consentida de un video íntimo de Olimpia Coral Melo Cruz en 2014. Este evento devastador la llevó a intentar suicidarse varias veces debido al acoso y la humillación pública que sufrió. Sin embargo, con el apoyo de su familia, especialmente de su madre, Olimpia encontró la fuerza para transformar su dolor en acción. Comenzó a contactar a otras mujeres que habían pasado por situaciones similares y juntas iniciaron un movimiento para visibilizar y combatir la violencia digital.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800" b="0" i="0" u="none" strike="noStrike" cap="none" normalizeH="0" baseline="0" dirty="0">
                <a:ln>
                  <a:noFill/>
                </a:ln>
                <a:solidFill>
                  <a:schemeClr val="tx1"/>
                </a:solidFill>
                <a:effectLst/>
                <a:latin typeface="Arial" panose="020B0604020202020204" pitchFamily="34" charset="0"/>
              </a:rPr>
              <a:t>La Ley Olimpia es un conjunto de reformas legislativas que buscan reconocer y sancionar la violencia digital. Estas reformas incluyen modificaciones a la Ley General de Acceso de las Mujeres a una Vida Libre de Violencia y al Código Penal Federal. La ley tipifica y sanciona delitos como el acoso, hostigamiento y difusión de contenido sexual sin consentimiento a través de medios digitales.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p:nvPr/>
        </p:nvSpPr>
        <p:spPr>
          <a:xfrm>
            <a:off x="9833387" y="-1033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pic>
        <p:nvPicPr>
          <p:cNvPr id="4" name="Picture 4"/>
          <p:cNvPicPr>
            <a:picLocks noChangeAspect="1"/>
          </p:cNvPicPr>
          <p:nvPr/>
        </p:nvPicPr>
        <p:blipFill>
          <a:blip r:embed="rId4"/>
          <a:stretch>
            <a:fillRect/>
          </a:stretch>
        </p:blipFill>
        <p:spPr>
          <a:xfrm>
            <a:off x="3868689" y="8886396"/>
            <a:ext cx="4734606" cy="1460319"/>
          </a:xfrm>
          <a:prstGeom prst="rect">
            <a:avLst/>
          </a:prstGeom>
        </p:spPr>
      </p:pic>
      <p:grpSp>
        <p:nvGrpSpPr>
          <p:cNvPr id="5" name="Group 5"/>
          <p:cNvGrpSpPr/>
          <p:nvPr/>
        </p:nvGrpSpPr>
        <p:grpSpPr>
          <a:xfrm>
            <a:off x="-1543050" y="-54747"/>
            <a:ext cx="2760734" cy="10341747"/>
            <a:chOff x="0" y="0"/>
            <a:chExt cx="727107" cy="2723752"/>
          </a:xfrm>
        </p:grpSpPr>
        <p:sp>
          <p:nvSpPr>
            <p:cNvPr id="6" name="Freeform 6"/>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9" name="TextBox 9"/>
          <p:cNvSpPr txBox="1"/>
          <p:nvPr/>
        </p:nvSpPr>
        <p:spPr>
          <a:xfrm>
            <a:off x="2506857" y="358714"/>
            <a:ext cx="7798780" cy="1198520"/>
          </a:xfrm>
          <a:prstGeom prst="rect">
            <a:avLst/>
          </a:prstGeom>
        </p:spPr>
        <p:txBody>
          <a:bodyPr lIns="0" tIns="0" rIns="0" bIns="0" rtlCol="0" anchor="t">
            <a:spAutoFit/>
          </a:bodyPr>
          <a:lstStyle/>
          <a:p>
            <a:pPr marL="0" lvl="0" indent="0" algn="l">
              <a:lnSpc>
                <a:spcPts val="4642"/>
              </a:lnSpc>
              <a:spcBef>
                <a:spcPct val="0"/>
              </a:spcBef>
            </a:pPr>
            <a:r>
              <a:rPr lang="en-US" sz="3868" b="1" dirty="0">
                <a:solidFill>
                  <a:srgbClr val="FFFFFF"/>
                </a:solidFill>
                <a:latin typeface="Now Bold"/>
                <a:ea typeface="Now Bold"/>
                <a:cs typeface="Now Bold"/>
                <a:sym typeface="Now Bold"/>
              </a:rPr>
              <a:t>¿QUÉ ES LA VIOLENCIA DIGITAL DE GÉNERO ?</a:t>
            </a:r>
          </a:p>
        </p:txBody>
      </p:sp>
      <p:sp>
        <p:nvSpPr>
          <p:cNvPr id="10" name="TextBox 10"/>
          <p:cNvSpPr txBox="1"/>
          <p:nvPr/>
        </p:nvSpPr>
        <p:spPr>
          <a:xfrm>
            <a:off x="1410775" y="1780420"/>
            <a:ext cx="16343825" cy="7726795"/>
          </a:xfrm>
          <a:prstGeom prst="rect">
            <a:avLst/>
          </a:prstGeom>
        </p:spPr>
        <p:txBody>
          <a:bodyPr wrap="square" lIns="0" tIns="0" rIns="0" bIns="0" rtlCol="0" anchor="t">
            <a:spAutoFit/>
          </a:bodyPr>
          <a:lstStyle/>
          <a:p>
            <a:pPr algn="l">
              <a:lnSpc>
                <a:spcPts val="2910"/>
              </a:lnSpc>
            </a:pPr>
            <a:r>
              <a:rPr lang="en-US" sz="3200" dirty="0">
                <a:solidFill>
                  <a:srgbClr val="FFFFFF"/>
                </a:solidFill>
                <a:latin typeface="DM Sans"/>
                <a:ea typeface="DM Sans"/>
                <a:cs typeface="DM Sans"/>
                <a:sym typeface="DM Sans"/>
              </a:rPr>
              <a:t>ARTÍCULO 20 QUÁTER. </a:t>
            </a:r>
            <a:r>
              <a:rPr lang="en-US" sz="3200" dirty="0" err="1">
                <a:solidFill>
                  <a:srgbClr val="FFFFFF"/>
                </a:solidFill>
                <a:latin typeface="DM Sans"/>
                <a:ea typeface="DM Sans"/>
                <a:cs typeface="DM Sans"/>
                <a:sym typeface="DM Sans"/>
              </a:rPr>
              <a:t>Violencia</a:t>
            </a:r>
            <a:r>
              <a:rPr lang="en-US" sz="3200" dirty="0">
                <a:solidFill>
                  <a:srgbClr val="FFFFFF"/>
                </a:solidFill>
                <a:latin typeface="DM Sans"/>
                <a:ea typeface="DM Sans"/>
                <a:cs typeface="DM Sans"/>
                <a:sym typeface="DM Sans"/>
              </a:rPr>
              <a:t> digital </a:t>
            </a:r>
            <a:r>
              <a:rPr lang="en-US" sz="3200" dirty="0" err="1">
                <a:solidFill>
                  <a:srgbClr val="FFFFFF"/>
                </a:solidFill>
                <a:latin typeface="DM Sans"/>
                <a:ea typeface="DM Sans"/>
                <a:cs typeface="DM Sans"/>
                <a:sym typeface="DM Sans"/>
              </a:rPr>
              <a:t>es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toda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acción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dolosa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realizada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mediante</a:t>
            </a:r>
            <a:r>
              <a:rPr lang="en-US" sz="3200" dirty="0">
                <a:solidFill>
                  <a:srgbClr val="FFFFFF"/>
                </a:solidFill>
                <a:latin typeface="DM Sans"/>
                <a:ea typeface="DM Sans"/>
                <a:cs typeface="DM Sans"/>
                <a:sym typeface="DM Sans"/>
              </a:rPr>
              <a:t> el </a:t>
            </a:r>
            <a:r>
              <a:rPr lang="en-US" sz="3200" dirty="0" err="1">
                <a:solidFill>
                  <a:srgbClr val="FFFFFF"/>
                </a:solidFill>
                <a:latin typeface="DM Sans"/>
                <a:ea typeface="DM Sans"/>
                <a:cs typeface="DM Sans"/>
                <a:sym typeface="DM Sans"/>
              </a:rPr>
              <a:t>uso</a:t>
            </a:r>
            <a:r>
              <a:rPr lang="en-US" sz="3200" dirty="0">
                <a:solidFill>
                  <a:srgbClr val="FFFFFF"/>
                </a:solidFill>
                <a:latin typeface="DM Sans"/>
                <a:ea typeface="DM Sans"/>
                <a:cs typeface="DM Sans"/>
                <a:sym typeface="DM Sans"/>
              </a:rPr>
              <a:t> de </a:t>
            </a:r>
            <a:r>
              <a:rPr lang="en-US" sz="3200" dirty="0" err="1">
                <a:solidFill>
                  <a:srgbClr val="FFFFFF"/>
                </a:solidFill>
                <a:latin typeface="DM Sans"/>
                <a:ea typeface="DM Sans"/>
                <a:cs typeface="DM Sans"/>
                <a:sym typeface="DM Sans"/>
              </a:rPr>
              <a:t>tecnologías</a:t>
            </a:r>
            <a:r>
              <a:rPr lang="en-US" sz="3200" dirty="0">
                <a:solidFill>
                  <a:srgbClr val="FFFFFF"/>
                </a:solidFill>
                <a:latin typeface="DM Sans"/>
                <a:ea typeface="DM Sans"/>
                <a:cs typeface="DM Sans"/>
                <a:sym typeface="DM Sans"/>
              </a:rPr>
              <a:t> de la </a:t>
            </a:r>
            <a:r>
              <a:rPr lang="en-US" sz="3200" dirty="0" err="1">
                <a:solidFill>
                  <a:srgbClr val="FFFFFF"/>
                </a:solidFill>
                <a:latin typeface="DM Sans"/>
                <a:ea typeface="DM Sans"/>
                <a:cs typeface="DM Sans"/>
                <a:sym typeface="DM Sans"/>
              </a:rPr>
              <a:t>información</a:t>
            </a:r>
            <a:r>
              <a:rPr lang="en-US" sz="3200" dirty="0">
                <a:solidFill>
                  <a:srgbClr val="FFFFFF"/>
                </a:solidFill>
                <a:latin typeface="DM Sans"/>
                <a:ea typeface="DM Sans"/>
                <a:cs typeface="DM Sans"/>
                <a:sym typeface="DM Sans"/>
              </a:rPr>
              <a:t> y la </a:t>
            </a:r>
            <a:r>
              <a:rPr lang="en-US" sz="3200" dirty="0" err="1">
                <a:solidFill>
                  <a:srgbClr val="FFFFFF"/>
                </a:solidFill>
                <a:latin typeface="DM Sans"/>
                <a:ea typeface="DM Sans"/>
                <a:cs typeface="DM Sans"/>
                <a:sym typeface="DM Sans"/>
              </a:rPr>
              <a:t>comunicación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por</a:t>
            </a:r>
            <a:r>
              <a:rPr lang="en-US" sz="3200" dirty="0">
                <a:solidFill>
                  <a:srgbClr val="FFFFFF"/>
                </a:solidFill>
                <a:latin typeface="DM Sans"/>
                <a:ea typeface="DM Sans"/>
                <a:cs typeface="DM Sans"/>
                <a:sym typeface="DM Sans"/>
              </a:rPr>
              <a:t> la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se </a:t>
            </a:r>
            <a:r>
              <a:rPr lang="en-US" sz="3200" dirty="0" err="1">
                <a:solidFill>
                  <a:srgbClr val="FFFFFF"/>
                </a:solidFill>
                <a:latin typeface="DM Sans"/>
                <a:ea typeface="DM Sans"/>
                <a:cs typeface="DM Sans"/>
                <a:sym typeface="DM Sans"/>
              </a:rPr>
              <a:t>exponga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distribuya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difunda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exhiba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transmita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comercialice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oferte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intercambie</a:t>
            </a:r>
            <a:r>
              <a:rPr lang="en-US" sz="3200" dirty="0">
                <a:solidFill>
                  <a:srgbClr val="FFFFFF"/>
                </a:solidFill>
                <a:latin typeface="DM Sans"/>
                <a:ea typeface="DM Sans"/>
                <a:cs typeface="DM Sans"/>
                <a:sym typeface="DM Sans"/>
              </a:rPr>
              <a:t> o </a:t>
            </a:r>
            <a:r>
              <a:rPr lang="en-US" sz="3200" dirty="0" err="1">
                <a:solidFill>
                  <a:srgbClr val="FFFFFF"/>
                </a:solidFill>
                <a:latin typeface="DM Sans"/>
                <a:ea typeface="DM Sans"/>
                <a:cs typeface="DM Sans"/>
                <a:sym typeface="DM Sans"/>
              </a:rPr>
              <a:t>comparta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imágenes</a:t>
            </a:r>
            <a:r>
              <a:rPr lang="en-US" sz="3200" dirty="0">
                <a:solidFill>
                  <a:srgbClr val="FFFFFF"/>
                </a:solidFill>
                <a:latin typeface="DM Sans"/>
                <a:ea typeface="DM Sans"/>
                <a:cs typeface="DM Sans"/>
                <a:sym typeface="DM Sans"/>
              </a:rPr>
              <a:t>, audios o videos </a:t>
            </a:r>
            <a:r>
              <a:rPr lang="en-US" sz="3200" dirty="0" err="1">
                <a:solidFill>
                  <a:srgbClr val="FFFFFF"/>
                </a:solidFill>
                <a:latin typeface="DM Sans"/>
                <a:ea typeface="DM Sans"/>
                <a:cs typeface="DM Sans"/>
                <a:sym typeface="DM Sans"/>
              </a:rPr>
              <a:t>reales</a:t>
            </a:r>
            <a:r>
              <a:rPr lang="en-US" sz="3200" dirty="0">
                <a:solidFill>
                  <a:srgbClr val="FFFFFF"/>
                </a:solidFill>
                <a:latin typeface="DM Sans"/>
                <a:ea typeface="DM Sans"/>
                <a:cs typeface="DM Sans"/>
                <a:sym typeface="DM Sans"/>
              </a:rPr>
              <a:t> o </a:t>
            </a:r>
            <a:r>
              <a:rPr lang="en-US" sz="3200" dirty="0" err="1">
                <a:solidFill>
                  <a:srgbClr val="FFFFFF"/>
                </a:solidFill>
                <a:latin typeface="DM Sans"/>
                <a:ea typeface="DM Sans"/>
                <a:cs typeface="DM Sans"/>
                <a:sym typeface="DM Sans"/>
              </a:rPr>
              <a:t>simulados</a:t>
            </a:r>
            <a:r>
              <a:rPr lang="en-US" sz="3200" dirty="0">
                <a:solidFill>
                  <a:srgbClr val="FFFFFF"/>
                </a:solidFill>
                <a:latin typeface="DM Sans"/>
                <a:ea typeface="DM Sans"/>
                <a:cs typeface="DM Sans"/>
                <a:sym typeface="DM Sans"/>
              </a:rPr>
              <a:t> de </a:t>
            </a:r>
            <a:r>
              <a:rPr lang="en-US" sz="3200" dirty="0" err="1">
                <a:solidFill>
                  <a:srgbClr val="FFFFFF"/>
                </a:solidFill>
                <a:latin typeface="DM Sans"/>
                <a:ea typeface="DM Sans"/>
                <a:cs typeface="DM Sans"/>
                <a:sym typeface="DM Sans"/>
              </a:rPr>
              <a:t>contenido</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íntimo</a:t>
            </a:r>
            <a:r>
              <a:rPr lang="en-US" sz="3200" dirty="0">
                <a:solidFill>
                  <a:srgbClr val="FFFFFF"/>
                </a:solidFill>
                <a:latin typeface="DM Sans"/>
                <a:ea typeface="DM Sans"/>
                <a:cs typeface="DM Sans"/>
                <a:sym typeface="DM Sans"/>
              </a:rPr>
              <a:t> sexual de </a:t>
            </a:r>
            <a:r>
              <a:rPr lang="en-US" sz="3200" dirty="0" err="1">
                <a:solidFill>
                  <a:srgbClr val="FFFFFF"/>
                </a:solidFill>
                <a:latin typeface="DM Sans"/>
                <a:ea typeface="DM Sans"/>
                <a:cs typeface="DM Sans"/>
                <a:sym typeface="DM Sans"/>
              </a:rPr>
              <a:t>una</a:t>
            </a:r>
            <a:r>
              <a:rPr lang="en-US" sz="3200" dirty="0">
                <a:solidFill>
                  <a:srgbClr val="FFFFFF"/>
                </a:solidFill>
                <a:latin typeface="DM Sans"/>
                <a:ea typeface="DM Sans"/>
                <a:cs typeface="DM Sans"/>
                <a:sym typeface="DM Sans"/>
              </a:rPr>
              <a:t> persona sin </a:t>
            </a:r>
            <a:r>
              <a:rPr lang="en-US" sz="3200" dirty="0" err="1">
                <a:solidFill>
                  <a:srgbClr val="FFFFFF"/>
                </a:solidFill>
                <a:latin typeface="DM Sans"/>
                <a:ea typeface="DM Sans"/>
                <a:cs typeface="DM Sans"/>
                <a:sym typeface="DM Sans"/>
              </a:rPr>
              <a:t>su</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consentimiento</a:t>
            </a:r>
            <a:r>
              <a:rPr lang="en-US" sz="3200" dirty="0">
                <a:solidFill>
                  <a:srgbClr val="FFFFFF"/>
                </a:solidFill>
                <a:latin typeface="DM Sans"/>
                <a:ea typeface="DM Sans"/>
                <a:cs typeface="DM Sans"/>
                <a:sym typeface="DM Sans"/>
              </a:rPr>
              <a:t>, sin </a:t>
            </a:r>
            <a:r>
              <a:rPr lang="en-US" sz="3200" dirty="0" err="1">
                <a:solidFill>
                  <a:srgbClr val="FFFFFF"/>
                </a:solidFill>
                <a:latin typeface="DM Sans"/>
                <a:ea typeface="DM Sans"/>
                <a:cs typeface="DM Sans"/>
                <a:sym typeface="DM Sans"/>
              </a:rPr>
              <a:t>su</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aprobación</a:t>
            </a:r>
            <a:r>
              <a:rPr lang="en-US" sz="3200" dirty="0">
                <a:solidFill>
                  <a:srgbClr val="FFFFFF"/>
                </a:solidFill>
                <a:latin typeface="DM Sans"/>
                <a:ea typeface="DM Sans"/>
                <a:cs typeface="DM Sans"/>
                <a:sym typeface="DM Sans"/>
              </a:rPr>
              <a:t> o sin </a:t>
            </a:r>
            <a:r>
              <a:rPr lang="en-US" sz="3200" dirty="0" err="1">
                <a:solidFill>
                  <a:srgbClr val="FFFFFF"/>
                </a:solidFill>
                <a:latin typeface="DM Sans"/>
                <a:ea typeface="DM Sans"/>
                <a:cs typeface="DM Sans"/>
                <a:sym typeface="DM Sans"/>
              </a:rPr>
              <a:t>su</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autorización</a:t>
            </a:r>
            <a:r>
              <a:rPr lang="en-US" sz="3200" dirty="0">
                <a:solidFill>
                  <a:srgbClr val="FFFFFF"/>
                </a:solidFill>
                <a:latin typeface="DM Sans"/>
                <a:ea typeface="DM Sans"/>
                <a:cs typeface="DM Sans"/>
                <a:sym typeface="DM Sans"/>
              </a:rPr>
              <a:t> y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le cause </a:t>
            </a:r>
            <a:r>
              <a:rPr lang="en-US" sz="3200" dirty="0" err="1">
                <a:solidFill>
                  <a:srgbClr val="FFFFFF"/>
                </a:solidFill>
                <a:latin typeface="DM Sans"/>
                <a:ea typeface="DM Sans"/>
                <a:cs typeface="DM Sans"/>
                <a:sym typeface="DM Sans"/>
              </a:rPr>
              <a:t>daño</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psicológico</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emocional</a:t>
            </a:r>
            <a:r>
              <a:rPr lang="en-US" sz="3200" dirty="0">
                <a:solidFill>
                  <a:srgbClr val="FFFFFF"/>
                </a:solidFill>
                <a:latin typeface="DM Sans"/>
                <a:ea typeface="DM Sans"/>
                <a:cs typeface="DM Sans"/>
                <a:sym typeface="DM Sans"/>
              </a:rPr>
              <a:t>, en </a:t>
            </a:r>
            <a:r>
              <a:rPr lang="en-US" sz="3200" dirty="0" err="1">
                <a:solidFill>
                  <a:srgbClr val="FFFFFF"/>
                </a:solidFill>
                <a:latin typeface="DM Sans"/>
                <a:ea typeface="DM Sans"/>
                <a:cs typeface="DM Sans"/>
                <a:sym typeface="DM Sans"/>
              </a:rPr>
              <a:t>cualquier</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ámbito</a:t>
            </a:r>
            <a:r>
              <a:rPr lang="en-US" sz="3200" dirty="0">
                <a:solidFill>
                  <a:srgbClr val="FFFFFF"/>
                </a:solidFill>
                <a:latin typeface="DM Sans"/>
                <a:ea typeface="DM Sans"/>
                <a:cs typeface="DM Sans"/>
                <a:sym typeface="DM Sans"/>
              </a:rPr>
              <a:t> de </a:t>
            </a:r>
            <a:r>
              <a:rPr lang="en-US" sz="3200" dirty="0" err="1">
                <a:solidFill>
                  <a:srgbClr val="FFFFFF"/>
                </a:solidFill>
                <a:latin typeface="DM Sans"/>
                <a:ea typeface="DM Sans"/>
                <a:cs typeface="DM Sans"/>
                <a:sym typeface="DM Sans"/>
              </a:rPr>
              <a:t>su</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vida</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privada</a:t>
            </a:r>
            <a:r>
              <a:rPr lang="en-US" sz="3200" dirty="0">
                <a:solidFill>
                  <a:srgbClr val="FFFFFF"/>
                </a:solidFill>
                <a:latin typeface="DM Sans"/>
                <a:ea typeface="DM Sans"/>
                <a:cs typeface="DM Sans"/>
                <a:sym typeface="DM Sans"/>
              </a:rPr>
              <a:t> o en </a:t>
            </a:r>
            <a:r>
              <a:rPr lang="en-US" sz="3200" dirty="0" err="1">
                <a:solidFill>
                  <a:srgbClr val="FFFFFF"/>
                </a:solidFill>
                <a:latin typeface="DM Sans"/>
                <a:ea typeface="DM Sans"/>
                <a:cs typeface="DM Sans"/>
                <a:sym typeface="DM Sans"/>
              </a:rPr>
              <a:t>su</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imagen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propia</a:t>
            </a:r>
            <a:r>
              <a:rPr lang="en-US" sz="3200" dirty="0">
                <a:solidFill>
                  <a:srgbClr val="FFFFFF"/>
                </a:solidFill>
                <a:latin typeface="DM Sans"/>
                <a:ea typeface="DM Sans"/>
                <a:cs typeface="DM Sans"/>
                <a:sym typeface="DM Sans"/>
              </a:rPr>
              <a:t>.</a:t>
            </a:r>
          </a:p>
          <a:p>
            <a:pPr algn="l">
              <a:lnSpc>
                <a:spcPts val="2910"/>
              </a:lnSpc>
            </a:pPr>
            <a:endParaRPr lang="en-US" sz="3200" dirty="0">
              <a:solidFill>
                <a:srgbClr val="FFFFFF"/>
              </a:solidFill>
              <a:latin typeface="DM Sans"/>
              <a:ea typeface="DM Sans"/>
              <a:cs typeface="DM Sans"/>
              <a:sym typeface="DM Sans"/>
            </a:endParaRPr>
          </a:p>
          <a:p>
            <a:pPr algn="l">
              <a:lnSpc>
                <a:spcPts val="2910"/>
              </a:lnSpc>
            </a:pPr>
            <a:r>
              <a:rPr lang="en-US" sz="3200" dirty="0" err="1">
                <a:solidFill>
                  <a:srgbClr val="FFFFFF"/>
                </a:solidFill>
                <a:latin typeface="DM Sans"/>
                <a:ea typeface="DM Sans"/>
                <a:cs typeface="DM Sans"/>
                <a:sym typeface="DM Sans"/>
              </a:rPr>
              <a:t>Así</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como</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aquellos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actos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dolosos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causen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daño</a:t>
            </a:r>
            <a:r>
              <a:rPr lang="en-US" sz="3200" dirty="0">
                <a:solidFill>
                  <a:srgbClr val="FFFFFF"/>
                </a:solidFill>
                <a:latin typeface="DM Sans"/>
                <a:ea typeface="DM Sans"/>
                <a:cs typeface="DM Sans"/>
                <a:sym typeface="DM Sans"/>
              </a:rPr>
              <a:t> a la </a:t>
            </a:r>
            <a:r>
              <a:rPr lang="en-US" sz="3200" dirty="0" err="1">
                <a:solidFill>
                  <a:srgbClr val="FFFFFF"/>
                </a:solidFill>
                <a:latin typeface="DM Sans"/>
                <a:ea typeface="DM Sans"/>
                <a:cs typeface="DM Sans"/>
                <a:sym typeface="DM Sans"/>
              </a:rPr>
              <a:t>intimidad</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privacidad</a:t>
            </a:r>
            <a:r>
              <a:rPr lang="en-US" sz="3200" dirty="0">
                <a:solidFill>
                  <a:srgbClr val="FFFFFF"/>
                </a:solidFill>
                <a:latin typeface="DM Sans"/>
                <a:ea typeface="DM Sans"/>
                <a:cs typeface="DM Sans"/>
                <a:sym typeface="DM Sans"/>
              </a:rPr>
              <a:t> y/o </a:t>
            </a:r>
            <a:r>
              <a:rPr lang="en-US" sz="3200" dirty="0" err="1">
                <a:solidFill>
                  <a:srgbClr val="FFFFFF"/>
                </a:solidFill>
                <a:latin typeface="DM Sans"/>
                <a:ea typeface="DM Sans"/>
                <a:cs typeface="DM Sans"/>
                <a:sym typeface="DM Sans"/>
              </a:rPr>
              <a:t>dignidad</a:t>
            </a:r>
            <a:r>
              <a:rPr lang="en-US" sz="3200" dirty="0">
                <a:solidFill>
                  <a:srgbClr val="FFFFFF"/>
                </a:solidFill>
                <a:latin typeface="DM Sans"/>
                <a:ea typeface="DM Sans"/>
                <a:cs typeface="DM Sans"/>
                <a:sym typeface="DM Sans"/>
              </a:rPr>
              <a:t> de </a:t>
            </a:r>
            <a:r>
              <a:rPr lang="en-US" sz="3200" dirty="0" err="1">
                <a:solidFill>
                  <a:srgbClr val="FFFFFF"/>
                </a:solidFill>
                <a:latin typeface="DM Sans"/>
                <a:ea typeface="DM Sans"/>
                <a:cs typeface="DM Sans"/>
                <a:sym typeface="DM Sans"/>
              </a:rPr>
              <a:t>las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mujeres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se </a:t>
            </a:r>
            <a:r>
              <a:rPr lang="en-US" sz="3200" dirty="0" err="1">
                <a:solidFill>
                  <a:srgbClr val="FFFFFF"/>
                </a:solidFill>
                <a:latin typeface="DM Sans"/>
                <a:ea typeface="DM Sans"/>
                <a:cs typeface="DM Sans"/>
                <a:sym typeface="DM Sans"/>
              </a:rPr>
              <a:t>cometan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por</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medio</a:t>
            </a:r>
            <a:r>
              <a:rPr lang="en-US" sz="3200" dirty="0">
                <a:solidFill>
                  <a:srgbClr val="FFFFFF"/>
                </a:solidFill>
                <a:latin typeface="DM Sans"/>
                <a:ea typeface="DM Sans"/>
                <a:cs typeface="DM Sans"/>
                <a:sym typeface="DM Sans"/>
              </a:rPr>
              <a:t> de </a:t>
            </a:r>
            <a:r>
              <a:rPr lang="en-US" sz="3200" dirty="0" err="1">
                <a:solidFill>
                  <a:srgbClr val="FFFFFF"/>
                </a:solidFill>
                <a:latin typeface="DM Sans"/>
                <a:ea typeface="DM Sans"/>
                <a:cs typeface="DM Sans"/>
                <a:sym typeface="DM Sans"/>
              </a:rPr>
              <a:t>las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tecnologías</a:t>
            </a:r>
            <a:r>
              <a:rPr lang="en-US" sz="3200" dirty="0">
                <a:solidFill>
                  <a:srgbClr val="FFFFFF"/>
                </a:solidFill>
                <a:latin typeface="DM Sans"/>
                <a:ea typeface="DM Sans"/>
                <a:cs typeface="DM Sans"/>
                <a:sym typeface="DM Sans"/>
              </a:rPr>
              <a:t> de la </a:t>
            </a:r>
            <a:r>
              <a:rPr lang="en-US" sz="3200" dirty="0" err="1">
                <a:solidFill>
                  <a:srgbClr val="FFFFFF"/>
                </a:solidFill>
                <a:latin typeface="DM Sans"/>
                <a:ea typeface="DM Sans"/>
                <a:cs typeface="DM Sans"/>
                <a:sym typeface="DM Sans"/>
              </a:rPr>
              <a:t>información</a:t>
            </a:r>
            <a:r>
              <a:rPr lang="en-US" sz="3200" dirty="0">
                <a:solidFill>
                  <a:srgbClr val="FFFFFF"/>
                </a:solidFill>
                <a:latin typeface="DM Sans"/>
                <a:ea typeface="DM Sans"/>
                <a:cs typeface="DM Sans"/>
                <a:sym typeface="DM Sans"/>
              </a:rPr>
              <a:t> y la </a:t>
            </a:r>
            <a:r>
              <a:rPr lang="en-US" sz="3200" dirty="0" err="1">
                <a:solidFill>
                  <a:srgbClr val="FFFFFF"/>
                </a:solidFill>
                <a:latin typeface="DM Sans"/>
                <a:ea typeface="DM Sans"/>
                <a:cs typeface="DM Sans"/>
                <a:sym typeface="DM Sans"/>
              </a:rPr>
              <a:t>comunicación</a:t>
            </a:r>
            <a:r>
              <a:rPr lang="en-US" sz="3200" dirty="0">
                <a:solidFill>
                  <a:srgbClr val="FFFFFF"/>
                </a:solidFill>
                <a:latin typeface="DM Sans"/>
                <a:ea typeface="DM Sans"/>
                <a:cs typeface="DM Sans"/>
                <a:sym typeface="DM Sans"/>
              </a:rPr>
              <a:t>.</a:t>
            </a:r>
          </a:p>
          <a:p>
            <a:pPr algn="l">
              <a:lnSpc>
                <a:spcPts val="2910"/>
              </a:lnSpc>
            </a:pPr>
            <a:endParaRPr lang="en-US" sz="3200" dirty="0">
              <a:solidFill>
                <a:srgbClr val="FFFFFF"/>
              </a:solidFill>
              <a:latin typeface="DM Sans"/>
              <a:ea typeface="DM Sans"/>
              <a:cs typeface="DM Sans"/>
              <a:sym typeface="DM Sans"/>
            </a:endParaRPr>
          </a:p>
          <a:p>
            <a:pPr algn="l">
              <a:lnSpc>
                <a:spcPts val="2910"/>
              </a:lnSpc>
            </a:pPr>
            <a:r>
              <a:rPr lang="en-US" sz="3200" dirty="0">
                <a:solidFill>
                  <a:srgbClr val="FFFFFF"/>
                </a:solidFill>
                <a:latin typeface="DM Sans"/>
                <a:ea typeface="DM Sans"/>
                <a:cs typeface="DM Sans"/>
                <a:sym typeface="DM Sans"/>
              </a:rPr>
              <a:t>Para </a:t>
            </a:r>
            <a:r>
              <a:rPr lang="en-US" sz="3200" dirty="0" err="1">
                <a:solidFill>
                  <a:srgbClr val="FFFFFF"/>
                </a:solidFill>
                <a:latin typeface="DM Sans"/>
                <a:ea typeface="DM Sans"/>
                <a:cs typeface="DM Sans"/>
                <a:sym typeface="DM Sans"/>
              </a:rPr>
              <a:t>efectos</a:t>
            </a:r>
            <a:r>
              <a:rPr lang="en-US" sz="3200" dirty="0">
                <a:solidFill>
                  <a:srgbClr val="FFFFFF"/>
                </a:solidFill>
                <a:latin typeface="DM Sans"/>
                <a:ea typeface="DM Sans"/>
                <a:cs typeface="DM Sans"/>
                <a:sym typeface="DM Sans"/>
              </a:rPr>
              <a:t> del </a:t>
            </a:r>
            <a:r>
              <a:rPr lang="en-US" sz="3200" dirty="0" err="1">
                <a:solidFill>
                  <a:srgbClr val="FFFFFF"/>
                </a:solidFill>
                <a:latin typeface="DM Sans"/>
                <a:ea typeface="DM Sans"/>
                <a:cs typeface="DM Sans"/>
                <a:sym typeface="DM Sans"/>
              </a:rPr>
              <a:t>presente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Capítulo</a:t>
            </a:r>
            <a:r>
              <a:rPr lang="en-US" sz="3200" dirty="0">
                <a:solidFill>
                  <a:srgbClr val="FFFFFF"/>
                </a:solidFill>
                <a:latin typeface="DM Sans"/>
                <a:ea typeface="DM Sans"/>
                <a:cs typeface="DM Sans"/>
                <a:sym typeface="DM Sans"/>
              </a:rPr>
              <a:t> se </a:t>
            </a:r>
            <a:r>
              <a:rPr lang="en-US" sz="3200" dirty="0" err="1">
                <a:solidFill>
                  <a:srgbClr val="FFFFFF"/>
                </a:solidFill>
                <a:latin typeface="DM Sans"/>
                <a:ea typeface="DM Sans"/>
                <a:cs typeface="DM Sans"/>
                <a:sym typeface="DM Sans"/>
              </a:rPr>
              <a:t>entenderá</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por</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Tecnologías</a:t>
            </a:r>
            <a:r>
              <a:rPr lang="en-US" sz="3200" dirty="0">
                <a:solidFill>
                  <a:srgbClr val="FFFFFF"/>
                </a:solidFill>
                <a:latin typeface="DM Sans"/>
                <a:ea typeface="DM Sans"/>
                <a:cs typeface="DM Sans"/>
                <a:sym typeface="DM Sans"/>
              </a:rPr>
              <a:t> de la </a:t>
            </a:r>
            <a:r>
              <a:rPr lang="en-US" sz="3200" dirty="0" err="1">
                <a:solidFill>
                  <a:srgbClr val="FFFFFF"/>
                </a:solidFill>
                <a:latin typeface="DM Sans"/>
                <a:ea typeface="DM Sans"/>
                <a:cs typeface="DM Sans"/>
                <a:sym typeface="DM Sans"/>
              </a:rPr>
              <a:t>Información</a:t>
            </a:r>
            <a:r>
              <a:rPr lang="en-US" sz="3200" dirty="0">
                <a:solidFill>
                  <a:srgbClr val="FFFFFF"/>
                </a:solidFill>
                <a:latin typeface="DM Sans"/>
                <a:ea typeface="DM Sans"/>
                <a:cs typeface="DM Sans"/>
                <a:sym typeface="DM Sans"/>
              </a:rPr>
              <a:t> y la </a:t>
            </a:r>
            <a:r>
              <a:rPr lang="en-US" sz="3200" dirty="0" err="1">
                <a:solidFill>
                  <a:srgbClr val="FFFFFF"/>
                </a:solidFill>
                <a:latin typeface="DM Sans"/>
                <a:ea typeface="DM Sans"/>
                <a:cs typeface="DM Sans"/>
                <a:sym typeface="DM Sans"/>
              </a:rPr>
              <a:t>Comunicación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aquellos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recursos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herramientas</a:t>
            </a:r>
            <a:r>
              <a:rPr lang="en-US" sz="3200" dirty="0">
                <a:solidFill>
                  <a:srgbClr val="FFFFFF"/>
                </a:solidFill>
                <a:latin typeface="DM Sans"/>
                <a:ea typeface="DM Sans"/>
                <a:cs typeface="DM Sans"/>
                <a:sym typeface="DM Sans"/>
              </a:rPr>
              <a:t> y </a:t>
            </a:r>
            <a:r>
              <a:rPr lang="en-US" sz="3200" dirty="0" err="1">
                <a:solidFill>
                  <a:srgbClr val="FFFFFF"/>
                </a:solidFill>
                <a:latin typeface="DM Sans"/>
                <a:ea typeface="DM Sans"/>
                <a:cs typeface="DM Sans"/>
                <a:sym typeface="DM Sans"/>
              </a:rPr>
              <a:t>programas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se </a:t>
            </a:r>
            <a:r>
              <a:rPr lang="en-US" sz="3200" dirty="0" err="1">
                <a:solidFill>
                  <a:srgbClr val="FFFFFF"/>
                </a:solidFill>
                <a:latin typeface="DM Sans"/>
                <a:ea typeface="DM Sans"/>
                <a:cs typeface="DM Sans"/>
                <a:sym typeface="DM Sans"/>
              </a:rPr>
              <a:t>utilizan</a:t>
            </a:r>
            <a:r>
              <a:rPr lang="en-US" sz="3200" dirty="0">
                <a:solidFill>
                  <a:srgbClr val="FFFFFF"/>
                </a:solidFill>
                <a:latin typeface="DM Sans"/>
                <a:ea typeface="DM Sans"/>
                <a:cs typeface="DM Sans"/>
                <a:sym typeface="DM Sans"/>
              </a:rPr>
              <a:t> para </a:t>
            </a:r>
            <a:r>
              <a:rPr lang="en-US" sz="3200" dirty="0" err="1">
                <a:solidFill>
                  <a:srgbClr val="FFFFFF"/>
                </a:solidFill>
                <a:latin typeface="DM Sans"/>
                <a:ea typeface="DM Sans"/>
                <a:cs typeface="DM Sans"/>
                <a:sym typeface="DM Sans"/>
              </a:rPr>
              <a:t>procesar</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administrar</a:t>
            </a:r>
            <a:r>
              <a:rPr lang="en-US" sz="3200" dirty="0">
                <a:solidFill>
                  <a:srgbClr val="FFFFFF"/>
                </a:solidFill>
                <a:latin typeface="DM Sans"/>
                <a:ea typeface="DM Sans"/>
                <a:cs typeface="DM Sans"/>
                <a:sym typeface="DM Sans"/>
              </a:rPr>
              <a:t> y </a:t>
            </a:r>
            <a:r>
              <a:rPr lang="en-US" sz="3200" dirty="0" err="1">
                <a:solidFill>
                  <a:srgbClr val="FFFFFF"/>
                </a:solidFill>
                <a:latin typeface="DM Sans"/>
                <a:ea typeface="DM Sans"/>
                <a:cs typeface="DM Sans"/>
                <a:sym typeface="DM Sans"/>
              </a:rPr>
              <a:t>compartir</a:t>
            </a:r>
            <a:r>
              <a:rPr lang="en-US" sz="3200" dirty="0">
                <a:solidFill>
                  <a:srgbClr val="FFFFFF"/>
                </a:solidFill>
                <a:latin typeface="DM Sans"/>
                <a:ea typeface="DM Sans"/>
                <a:cs typeface="DM Sans"/>
                <a:sym typeface="DM Sans"/>
              </a:rPr>
              <a:t> la </a:t>
            </a:r>
            <a:r>
              <a:rPr lang="en-US" sz="3200" dirty="0" err="1">
                <a:solidFill>
                  <a:srgbClr val="FFFFFF"/>
                </a:solidFill>
                <a:latin typeface="DM Sans"/>
                <a:ea typeface="DM Sans"/>
                <a:cs typeface="DM Sans"/>
                <a:sym typeface="DM Sans"/>
              </a:rPr>
              <a:t>información</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mediante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diversos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soportes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tecnológicos</a:t>
            </a:r>
            <a:r>
              <a:rPr lang="en-US" sz="3200" dirty="0">
                <a:solidFill>
                  <a:srgbClr val="FFFFFF"/>
                </a:solidFill>
                <a:latin typeface="DM Sans"/>
                <a:ea typeface="DM Sans"/>
                <a:cs typeface="DM Sans"/>
                <a:sym typeface="DM Sans"/>
              </a:rPr>
              <a:t>.</a:t>
            </a:r>
          </a:p>
          <a:p>
            <a:pPr algn="l">
              <a:lnSpc>
                <a:spcPts val="2910"/>
              </a:lnSpc>
            </a:pPr>
            <a:endParaRPr lang="en-US" sz="3200" dirty="0">
              <a:solidFill>
                <a:srgbClr val="FFFFFF"/>
              </a:solidFill>
              <a:latin typeface="DM Sans"/>
              <a:ea typeface="DM Sans"/>
              <a:cs typeface="DM Sans"/>
              <a:sym typeface="DM Sans"/>
            </a:endParaRPr>
          </a:p>
          <a:p>
            <a:pPr algn="l">
              <a:lnSpc>
                <a:spcPts val="2910"/>
              </a:lnSpc>
            </a:pPr>
            <a:r>
              <a:rPr lang="en-US" sz="3200" dirty="0">
                <a:solidFill>
                  <a:srgbClr val="FFFFFF"/>
                </a:solidFill>
                <a:latin typeface="DM Sans"/>
                <a:ea typeface="DM Sans"/>
                <a:cs typeface="DM Sans"/>
                <a:sym typeface="DM Sans"/>
              </a:rPr>
              <a:t>La </a:t>
            </a:r>
            <a:r>
              <a:rPr lang="en-US" sz="3200" dirty="0" err="1">
                <a:solidFill>
                  <a:srgbClr val="FFFFFF"/>
                </a:solidFill>
                <a:latin typeface="DM Sans"/>
                <a:ea typeface="DM Sans"/>
                <a:cs typeface="DM Sans"/>
                <a:sym typeface="DM Sans"/>
              </a:rPr>
              <a:t>violencia</a:t>
            </a:r>
            <a:r>
              <a:rPr lang="en-US" sz="3200" dirty="0">
                <a:solidFill>
                  <a:srgbClr val="FFFFFF"/>
                </a:solidFill>
                <a:latin typeface="DM Sans"/>
                <a:ea typeface="DM Sans"/>
                <a:cs typeface="DM Sans"/>
                <a:sym typeface="DM Sans"/>
              </a:rPr>
              <a:t> digital </a:t>
            </a:r>
            <a:r>
              <a:rPr lang="en-US" sz="3200" dirty="0" err="1">
                <a:solidFill>
                  <a:srgbClr val="FFFFFF"/>
                </a:solidFill>
                <a:latin typeface="DM Sans"/>
                <a:ea typeface="DM Sans"/>
                <a:cs typeface="DM Sans"/>
                <a:sym typeface="DM Sans"/>
              </a:rPr>
              <a:t>será</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sancionada</a:t>
            </a:r>
            <a:r>
              <a:rPr lang="en-US" sz="3200" dirty="0">
                <a:solidFill>
                  <a:srgbClr val="FFFFFF"/>
                </a:solidFill>
                <a:latin typeface="DM Sans"/>
                <a:ea typeface="DM Sans"/>
                <a:cs typeface="DM Sans"/>
                <a:sym typeface="DM Sans"/>
              </a:rPr>
              <a:t> en la forma y </a:t>
            </a:r>
            <a:r>
              <a:rPr lang="en-US" sz="3200" dirty="0" err="1">
                <a:solidFill>
                  <a:srgbClr val="FFFFFF"/>
                </a:solidFill>
                <a:latin typeface="DM Sans"/>
                <a:ea typeface="DM Sans"/>
                <a:cs typeface="DM Sans"/>
                <a:sym typeface="DM Sans"/>
              </a:rPr>
              <a:t>términos</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que</a:t>
            </a:r>
            <a:r>
              <a:rPr lang="en-US" sz="3200" dirty="0">
                <a:solidFill>
                  <a:srgbClr val="FFFFFF"/>
                </a:solidFill>
                <a:latin typeface="DM Sans"/>
                <a:ea typeface="DM Sans"/>
                <a:cs typeface="DM Sans"/>
                <a:sym typeface="DM Sans"/>
              </a:rPr>
              <a:t> </a:t>
            </a:r>
            <a:r>
              <a:rPr lang="en-US" sz="3200" dirty="0" err="1">
                <a:solidFill>
                  <a:srgbClr val="FFFFFF"/>
                </a:solidFill>
                <a:latin typeface="DM Sans"/>
                <a:ea typeface="DM Sans"/>
                <a:cs typeface="DM Sans"/>
                <a:sym typeface="DM Sans"/>
              </a:rPr>
              <a:t>establezca</a:t>
            </a:r>
            <a:r>
              <a:rPr lang="en-US" sz="3200" dirty="0">
                <a:solidFill>
                  <a:srgbClr val="FFFFFF"/>
                </a:solidFill>
                <a:latin typeface="DM Sans"/>
                <a:ea typeface="DM Sans"/>
                <a:cs typeface="DM Sans"/>
                <a:sym typeface="DM Sans"/>
              </a:rPr>
              <a:t> el </a:t>
            </a:r>
            <a:r>
              <a:rPr lang="en-US" sz="3200" dirty="0" err="1">
                <a:solidFill>
                  <a:srgbClr val="FFFFFF"/>
                </a:solidFill>
                <a:latin typeface="DM Sans"/>
                <a:ea typeface="DM Sans"/>
                <a:cs typeface="DM Sans"/>
                <a:sym typeface="DM Sans"/>
              </a:rPr>
              <a:t>Código</a:t>
            </a:r>
            <a:r>
              <a:rPr lang="en-US" sz="3200" dirty="0">
                <a:solidFill>
                  <a:srgbClr val="FFFFFF"/>
                </a:solidFill>
                <a:latin typeface="DM Sans"/>
                <a:ea typeface="DM Sans"/>
                <a:cs typeface="DM Sans"/>
                <a:sym typeface="DM Sans"/>
              </a:rPr>
              <a:t> Penal Federal.</a:t>
            </a:r>
          </a:p>
          <a:p>
            <a:pPr algn="l">
              <a:lnSpc>
                <a:spcPts val="2634"/>
              </a:lnSpc>
            </a:pPr>
            <a:endParaRPr lang="en-US" sz="3200" dirty="0">
              <a:solidFill>
                <a:srgbClr val="FFFFFF"/>
              </a:solidFill>
              <a:latin typeface="DM Sans"/>
              <a:ea typeface="DM Sans"/>
              <a:cs typeface="DM Sans"/>
              <a:sym typeface="DM Sans"/>
            </a:endParaRPr>
          </a:p>
          <a:p>
            <a:pPr marL="0" lvl="0" indent="0" algn="l">
              <a:lnSpc>
                <a:spcPts val="2634"/>
              </a:lnSpc>
              <a:spcBef>
                <a:spcPct val="0"/>
              </a:spcBef>
            </a:pPr>
            <a:endParaRPr lang="en-US" sz="2108" dirty="0">
              <a:solidFill>
                <a:srgbClr val="FFFFFF"/>
              </a:solidFill>
              <a:latin typeface="DM Sans"/>
              <a:ea typeface="DM Sans"/>
              <a:cs typeface="DM Sans"/>
              <a:sym typeface="DM Sans"/>
            </a:endParaRPr>
          </a:p>
        </p:txBody>
      </p:sp>
    </p:spTree>
    <p:extLst>
      <p:ext uri="{BB962C8B-B14F-4D97-AF65-F5344CB8AC3E}">
        <p14:creationId xmlns:p14="http://schemas.microsoft.com/office/powerpoint/2010/main" val="4163499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a:extLst>
            <a:ext uri="{FF2B5EF4-FFF2-40B4-BE49-F238E27FC236}">
              <a16:creationId xmlns:a16="http://schemas.microsoft.com/office/drawing/2014/main" id="{0C73FF0D-F859-B9CF-1297-2DA3E3AAAC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89EE16-7EFE-54B2-A15D-AAAE0000E3D8}"/>
              </a:ext>
            </a:extLst>
          </p:cNvPr>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a:extLst>
              <a:ext uri="{FF2B5EF4-FFF2-40B4-BE49-F238E27FC236}">
                <a16:creationId xmlns:a16="http://schemas.microsoft.com/office/drawing/2014/main" id="{9E40B23C-5E4D-B580-7B25-F56A215D8C4C}"/>
              </a:ext>
            </a:extLst>
          </p:cNvPr>
          <p:cNvSpPr/>
          <p:nvPr/>
        </p:nvSpPr>
        <p:spPr>
          <a:xfrm>
            <a:off x="9833387" y="-1033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grpSp>
        <p:nvGrpSpPr>
          <p:cNvPr id="5" name="Group 5">
            <a:extLst>
              <a:ext uri="{FF2B5EF4-FFF2-40B4-BE49-F238E27FC236}">
                <a16:creationId xmlns:a16="http://schemas.microsoft.com/office/drawing/2014/main" id="{20DE68B2-8940-49DB-6A60-DFACDEAE8F01}"/>
              </a:ext>
            </a:extLst>
          </p:cNvPr>
          <p:cNvGrpSpPr/>
          <p:nvPr/>
        </p:nvGrpSpPr>
        <p:grpSpPr>
          <a:xfrm>
            <a:off x="-1543050" y="-54747"/>
            <a:ext cx="2760734" cy="10341747"/>
            <a:chOff x="0" y="0"/>
            <a:chExt cx="727107" cy="2723752"/>
          </a:xfrm>
        </p:grpSpPr>
        <p:sp>
          <p:nvSpPr>
            <p:cNvPr id="6" name="Freeform 6">
              <a:extLst>
                <a:ext uri="{FF2B5EF4-FFF2-40B4-BE49-F238E27FC236}">
                  <a16:creationId xmlns:a16="http://schemas.microsoft.com/office/drawing/2014/main" id="{784FFC08-3FEF-4C74-1226-FA5B424061A2}"/>
                </a:ext>
              </a:extLst>
            </p:cNvPr>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a:extLst>
                <a:ext uri="{FF2B5EF4-FFF2-40B4-BE49-F238E27FC236}">
                  <a16:creationId xmlns:a16="http://schemas.microsoft.com/office/drawing/2014/main" id="{E35ACA6F-E2AD-5894-C7BD-D4801DF6EC36}"/>
                </a:ext>
              </a:extLst>
            </p:cNvPr>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9" name="TextBox 9">
            <a:extLst>
              <a:ext uri="{FF2B5EF4-FFF2-40B4-BE49-F238E27FC236}">
                <a16:creationId xmlns:a16="http://schemas.microsoft.com/office/drawing/2014/main" id="{BD686559-0847-9904-79A9-AA45FBC5F003}"/>
              </a:ext>
            </a:extLst>
          </p:cNvPr>
          <p:cNvSpPr txBox="1"/>
          <p:nvPr/>
        </p:nvSpPr>
        <p:spPr>
          <a:xfrm>
            <a:off x="2506857" y="358714"/>
            <a:ext cx="7798780" cy="1198520"/>
          </a:xfrm>
          <a:prstGeom prst="rect">
            <a:avLst/>
          </a:prstGeom>
        </p:spPr>
        <p:txBody>
          <a:bodyPr lIns="0" tIns="0" rIns="0" bIns="0" rtlCol="0" anchor="t">
            <a:spAutoFit/>
          </a:bodyPr>
          <a:lstStyle/>
          <a:p>
            <a:pPr marL="0" lvl="0" indent="0" algn="l">
              <a:lnSpc>
                <a:spcPts val="4642"/>
              </a:lnSpc>
              <a:spcBef>
                <a:spcPct val="0"/>
              </a:spcBef>
            </a:pPr>
            <a:r>
              <a:rPr lang="en-US" sz="3868" b="1" dirty="0">
                <a:solidFill>
                  <a:srgbClr val="FFFFFF"/>
                </a:solidFill>
                <a:latin typeface="Now Bold"/>
                <a:ea typeface="Now Bold"/>
                <a:cs typeface="Now Bold"/>
                <a:sym typeface="Now Bold"/>
              </a:rPr>
              <a:t>¿QUÉ ES LA VIOLENCIA DIGITAL DE GÉNERO ?</a:t>
            </a:r>
          </a:p>
        </p:txBody>
      </p:sp>
      <p:sp>
        <p:nvSpPr>
          <p:cNvPr id="10" name="TextBox 10">
            <a:extLst>
              <a:ext uri="{FF2B5EF4-FFF2-40B4-BE49-F238E27FC236}">
                <a16:creationId xmlns:a16="http://schemas.microsoft.com/office/drawing/2014/main" id="{0C0E1DCD-FE72-96F3-0094-B51F3A53B84F}"/>
              </a:ext>
            </a:extLst>
          </p:cNvPr>
          <p:cNvSpPr txBox="1"/>
          <p:nvPr/>
        </p:nvSpPr>
        <p:spPr>
          <a:xfrm>
            <a:off x="1410775" y="1780420"/>
            <a:ext cx="16343825" cy="7806304"/>
          </a:xfrm>
          <a:prstGeom prst="rect">
            <a:avLst/>
          </a:prstGeom>
        </p:spPr>
        <p:txBody>
          <a:bodyPr wrap="square" lIns="0" tIns="0" rIns="0" bIns="0" rtlCol="0" anchor="t">
            <a:spAutoFit/>
          </a:bodyPr>
          <a:lstStyle/>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Violencia que </a:t>
            </a:r>
            <a:r>
              <a:rPr lang="en-US" sz="3600" dirty="0" err="1">
                <a:solidFill>
                  <a:srgbClr val="FFFFFF"/>
                </a:solidFill>
                <a:latin typeface="DM Sans"/>
                <a:ea typeface="DM Sans"/>
                <a:cs typeface="DM Sans"/>
                <a:sym typeface="DM Sans"/>
              </a:rPr>
              <a:t>rompe</a:t>
            </a:r>
            <a:r>
              <a:rPr lang="en-US" sz="3600" dirty="0">
                <a:solidFill>
                  <a:srgbClr val="FFFFFF"/>
                </a:solidFill>
                <a:latin typeface="DM Sans"/>
                <a:ea typeface="DM Sans"/>
                <a:cs typeface="DM Sans"/>
                <a:sym typeface="DM Sans"/>
              </a:rPr>
              <a:t> con </a:t>
            </a:r>
            <a:r>
              <a:rPr lang="en-US" sz="3600" dirty="0" err="1">
                <a:solidFill>
                  <a:srgbClr val="FFFFFF"/>
                </a:solidFill>
                <a:latin typeface="DM Sans"/>
                <a:ea typeface="DM Sans"/>
                <a:cs typeface="DM Sans"/>
                <a:sym typeface="DM Sans"/>
              </a:rPr>
              <a:t>todos</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los</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espacios</a:t>
            </a:r>
            <a:r>
              <a:rPr lang="en-US" sz="3600" dirty="0">
                <a:solidFill>
                  <a:srgbClr val="FFFFFF"/>
                </a:solidFill>
                <a:latin typeface="DM Sans"/>
                <a:ea typeface="DM Sans"/>
                <a:cs typeface="DM Sans"/>
                <a:sym typeface="DM Sans"/>
              </a:rPr>
              <a:t>.</a:t>
            </a:r>
          </a:p>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Se </a:t>
            </a:r>
            <a:r>
              <a:rPr lang="en-US" sz="3600" dirty="0" err="1">
                <a:solidFill>
                  <a:srgbClr val="FFFFFF"/>
                </a:solidFill>
                <a:latin typeface="DM Sans"/>
                <a:ea typeface="DM Sans"/>
                <a:cs typeface="DM Sans"/>
                <a:sym typeface="DM Sans"/>
              </a:rPr>
              <a:t>viraliza</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magnifica</a:t>
            </a:r>
            <a:r>
              <a:rPr lang="en-US" sz="3600" dirty="0">
                <a:solidFill>
                  <a:srgbClr val="FFFFFF"/>
                </a:solidFill>
                <a:latin typeface="DM Sans"/>
                <a:ea typeface="DM Sans"/>
                <a:cs typeface="DM Sans"/>
                <a:sym typeface="DM Sans"/>
              </a:rPr>
              <a:t>.</a:t>
            </a:r>
          </a:p>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Es </a:t>
            </a:r>
            <a:r>
              <a:rPr lang="en-US" sz="3600" dirty="0" err="1">
                <a:solidFill>
                  <a:srgbClr val="FFFFFF"/>
                </a:solidFill>
                <a:latin typeface="DM Sans"/>
                <a:ea typeface="DM Sans"/>
                <a:cs typeface="DM Sans"/>
                <a:sym typeface="DM Sans"/>
              </a:rPr>
              <a:t>anónima</a:t>
            </a:r>
            <a:r>
              <a:rPr lang="en-US" sz="3600" dirty="0">
                <a:solidFill>
                  <a:srgbClr val="FFFFFF"/>
                </a:solidFill>
                <a:latin typeface="DM Sans"/>
                <a:ea typeface="DM Sans"/>
                <a:cs typeface="DM Sans"/>
                <a:sym typeface="DM Sans"/>
              </a:rPr>
              <a:t>.</a:t>
            </a:r>
          </a:p>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No es palpable.</a:t>
            </a:r>
          </a:p>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Los </a:t>
            </a:r>
            <a:r>
              <a:rPr lang="en-US" sz="3600" dirty="0" err="1">
                <a:solidFill>
                  <a:srgbClr val="FFFFFF"/>
                </a:solidFill>
                <a:latin typeface="DM Sans"/>
                <a:ea typeface="DM Sans"/>
                <a:cs typeface="DM Sans"/>
                <a:sym typeface="DM Sans"/>
              </a:rPr>
              <a:t>proveedores</a:t>
            </a:r>
            <a:r>
              <a:rPr lang="en-US" sz="3600" dirty="0">
                <a:solidFill>
                  <a:srgbClr val="FFFFFF"/>
                </a:solidFill>
                <a:latin typeface="DM Sans"/>
                <a:ea typeface="DM Sans"/>
                <a:cs typeface="DM Sans"/>
                <a:sym typeface="DM Sans"/>
              </a:rPr>
              <a:t> de </a:t>
            </a:r>
            <a:r>
              <a:rPr lang="en-US" sz="3600" dirty="0" err="1">
                <a:solidFill>
                  <a:srgbClr val="FFFFFF"/>
                </a:solidFill>
                <a:latin typeface="DM Sans"/>
                <a:ea typeface="DM Sans"/>
                <a:cs typeface="DM Sans"/>
                <a:sym typeface="DM Sans"/>
              </a:rPr>
              <a:t>servicios</a:t>
            </a:r>
            <a:r>
              <a:rPr lang="en-US" sz="3600" dirty="0">
                <a:solidFill>
                  <a:srgbClr val="FFFFFF"/>
                </a:solidFill>
                <a:latin typeface="DM Sans"/>
                <a:ea typeface="DM Sans"/>
                <a:cs typeface="DM Sans"/>
                <a:sym typeface="DM Sans"/>
              </a:rPr>
              <a:t> o </a:t>
            </a:r>
            <a:r>
              <a:rPr lang="en-US" sz="3600" dirty="0" err="1">
                <a:solidFill>
                  <a:srgbClr val="FFFFFF"/>
                </a:solidFill>
                <a:latin typeface="DM Sans"/>
                <a:ea typeface="DM Sans"/>
                <a:cs typeface="DM Sans"/>
                <a:sym typeface="DM Sans"/>
              </a:rPr>
              <a:t>intermediarios</a:t>
            </a:r>
            <a:r>
              <a:rPr lang="en-US" sz="3600" dirty="0">
                <a:solidFill>
                  <a:srgbClr val="FFFFFF"/>
                </a:solidFill>
                <a:latin typeface="DM Sans"/>
                <a:ea typeface="DM Sans"/>
                <a:cs typeface="DM Sans"/>
                <a:sym typeface="DM Sans"/>
              </a:rPr>
              <a:t> son </a:t>
            </a:r>
            <a:r>
              <a:rPr lang="en-US" sz="3600" dirty="0" err="1">
                <a:solidFill>
                  <a:srgbClr val="FFFFFF"/>
                </a:solidFill>
                <a:latin typeface="DM Sans"/>
                <a:ea typeface="DM Sans"/>
                <a:cs typeface="DM Sans"/>
                <a:sym typeface="DM Sans"/>
              </a:rPr>
              <a:t>ajenos</a:t>
            </a:r>
            <a:r>
              <a:rPr lang="en-US" sz="3600" dirty="0">
                <a:solidFill>
                  <a:srgbClr val="FFFFFF"/>
                </a:solidFill>
                <a:latin typeface="DM Sans"/>
                <a:ea typeface="DM Sans"/>
                <a:cs typeface="DM Sans"/>
                <a:sym typeface="DM Sans"/>
              </a:rPr>
              <a:t> a la </a:t>
            </a:r>
            <a:r>
              <a:rPr lang="en-US" sz="3600" dirty="0" err="1">
                <a:solidFill>
                  <a:srgbClr val="FFFFFF"/>
                </a:solidFill>
                <a:latin typeface="DM Sans"/>
                <a:ea typeface="DM Sans"/>
                <a:cs typeface="DM Sans"/>
                <a:sym typeface="DM Sans"/>
              </a:rPr>
              <a:t>responsabilidad</a:t>
            </a:r>
            <a:r>
              <a:rPr lang="en-US" sz="3600" dirty="0">
                <a:solidFill>
                  <a:srgbClr val="FFFFFF"/>
                </a:solidFill>
                <a:latin typeface="DM Sans"/>
                <a:ea typeface="DM Sans"/>
                <a:cs typeface="DM Sans"/>
                <a:sym typeface="DM Sans"/>
              </a:rPr>
              <a:t>. </a:t>
            </a:r>
          </a:p>
          <a:p>
            <a:pPr indent="-457200" algn="just">
              <a:lnSpc>
                <a:spcPct val="150000"/>
              </a:lnSpc>
              <a:buFont typeface="Arial" panose="020B0604020202020204" pitchFamily="34" charset="0"/>
              <a:buChar char="•"/>
            </a:pPr>
            <a:r>
              <a:rPr lang="en-US" sz="3600" dirty="0">
                <a:solidFill>
                  <a:srgbClr val="FFFFFF"/>
                </a:solidFill>
                <a:latin typeface="DM Sans"/>
                <a:ea typeface="DM Sans"/>
                <a:cs typeface="DM Sans"/>
                <a:sym typeface="DM Sans"/>
              </a:rPr>
              <a:t>Lo digital no solo es con la TIC </a:t>
            </a:r>
            <a:r>
              <a:rPr lang="en-US" sz="3600" dirty="0" err="1">
                <a:solidFill>
                  <a:srgbClr val="FFFFFF"/>
                </a:solidFill>
                <a:latin typeface="DM Sans"/>
                <a:ea typeface="DM Sans"/>
                <a:cs typeface="DM Sans"/>
                <a:sym typeface="DM Sans"/>
              </a:rPr>
              <a:t>sino</a:t>
            </a:r>
            <a:r>
              <a:rPr lang="en-US" sz="3600" dirty="0">
                <a:solidFill>
                  <a:srgbClr val="FFFFFF"/>
                </a:solidFill>
                <a:latin typeface="DM Sans"/>
                <a:ea typeface="DM Sans"/>
                <a:cs typeface="DM Sans"/>
                <a:sym typeface="DM Sans"/>
              </a:rPr>
              <a:t> con </a:t>
            </a:r>
            <a:r>
              <a:rPr lang="en-US" sz="3600" dirty="0" err="1">
                <a:solidFill>
                  <a:srgbClr val="FFFFFF"/>
                </a:solidFill>
                <a:latin typeface="DM Sans"/>
                <a:ea typeface="DM Sans"/>
                <a:cs typeface="DM Sans"/>
                <a:sym typeface="DM Sans"/>
              </a:rPr>
              <a:t>los</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sistemas</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algorítmicos</a:t>
            </a:r>
            <a:r>
              <a:rPr lang="en-US" sz="3600" dirty="0">
                <a:solidFill>
                  <a:srgbClr val="FFFFFF"/>
                </a:solidFill>
                <a:latin typeface="DM Sans"/>
                <a:ea typeface="DM Sans"/>
                <a:cs typeface="DM Sans"/>
                <a:sym typeface="DM Sans"/>
              </a:rPr>
              <a:t> o </a:t>
            </a:r>
            <a:r>
              <a:rPr lang="en-US" sz="3600" dirty="0" err="1">
                <a:solidFill>
                  <a:srgbClr val="FFFFFF"/>
                </a:solidFill>
                <a:latin typeface="DM Sans"/>
                <a:ea typeface="DM Sans"/>
                <a:cs typeface="DM Sans"/>
                <a:sym typeface="DM Sans"/>
              </a:rPr>
              <a:t>dipositivos</a:t>
            </a:r>
            <a:r>
              <a:rPr lang="en-US" sz="3600" dirty="0">
                <a:solidFill>
                  <a:srgbClr val="FFFFFF"/>
                </a:solidFill>
                <a:latin typeface="DM Sans"/>
                <a:ea typeface="DM Sans"/>
                <a:cs typeface="DM Sans"/>
                <a:sym typeface="DM Sans"/>
              </a:rPr>
              <a:t> que no </a:t>
            </a:r>
            <a:r>
              <a:rPr lang="en-US" sz="3600" dirty="0" err="1">
                <a:solidFill>
                  <a:srgbClr val="FFFFFF"/>
                </a:solidFill>
                <a:latin typeface="DM Sans"/>
                <a:ea typeface="DM Sans"/>
                <a:cs typeface="DM Sans"/>
                <a:sym typeface="DM Sans"/>
              </a:rPr>
              <a:t>estén</a:t>
            </a:r>
            <a:r>
              <a:rPr lang="en-US" sz="3600" dirty="0">
                <a:solidFill>
                  <a:srgbClr val="FFFFFF"/>
                </a:solidFill>
                <a:latin typeface="DM Sans"/>
                <a:ea typeface="DM Sans"/>
                <a:cs typeface="DM Sans"/>
                <a:sym typeface="DM Sans"/>
              </a:rPr>
              <a:t> </a:t>
            </a:r>
            <a:r>
              <a:rPr lang="en-US" sz="3600" dirty="0" err="1">
                <a:solidFill>
                  <a:srgbClr val="FFFFFF"/>
                </a:solidFill>
                <a:latin typeface="DM Sans"/>
                <a:ea typeface="DM Sans"/>
                <a:cs typeface="DM Sans"/>
                <a:sym typeface="DM Sans"/>
              </a:rPr>
              <a:t>en</a:t>
            </a:r>
            <a:r>
              <a:rPr lang="en-US" sz="3600" dirty="0">
                <a:solidFill>
                  <a:srgbClr val="FFFFFF"/>
                </a:solidFill>
                <a:latin typeface="DM Sans"/>
                <a:ea typeface="DM Sans"/>
                <a:cs typeface="DM Sans"/>
                <a:sym typeface="DM Sans"/>
              </a:rPr>
              <a:t> internet. </a:t>
            </a:r>
          </a:p>
          <a:p>
            <a:pPr algn="just">
              <a:lnSpc>
                <a:spcPct val="150000"/>
              </a:lnSpc>
            </a:pPr>
            <a:endParaRPr lang="en-US" sz="3600" dirty="0">
              <a:solidFill>
                <a:srgbClr val="FFFFFF"/>
              </a:solidFill>
              <a:latin typeface="DM Sans"/>
              <a:ea typeface="DM Sans"/>
              <a:cs typeface="DM Sans"/>
              <a:sym typeface="DM Sans"/>
            </a:endParaRPr>
          </a:p>
          <a:p>
            <a:pPr marL="0" lvl="0" indent="0" algn="l">
              <a:lnSpc>
                <a:spcPts val="2634"/>
              </a:lnSpc>
              <a:spcBef>
                <a:spcPct val="0"/>
              </a:spcBef>
            </a:pPr>
            <a:endParaRPr lang="en-US" sz="2108" dirty="0">
              <a:solidFill>
                <a:srgbClr val="FFFFFF"/>
              </a:solidFill>
              <a:latin typeface="DM Sans"/>
              <a:ea typeface="DM Sans"/>
              <a:cs typeface="DM Sans"/>
              <a:sym typeface="DM Sans"/>
            </a:endParaRPr>
          </a:p>
        </p:txBody>
      </p:sp>
    </p:spTree>
    <p:extLst>
      <p:ext uri="{BB962C8B-B14F-4D97-AF65-F5344CB8AC3E}">
        <p14:creationId xmlns:p14="http://schemas.microsoft.com/office/powerpoint/2010/main" val="1306164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p:cNvSpPr/>
          <p:nvPr/>
        </p:nvSpPr>
        <p:spPr>
          <a:xfrm>
            <a:off x="7548191" y="159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grpSp>
        <p:nvGrpSpPr>
          <p:cNvPr id="5" name="Group 5"/>
          <p:cNvGrpSpPr/>
          <p:nvPr/>
        </p:nvGrpSpPr>
        <p:grpSpPr>
          <a:xfrm>
            <a:off x="-1543050" y="-54747"/>
            <a:ext cx="2760734" cy="10341747"/>
            <a:chOff x="0" y="0"/>
            <a:chExt cx="727107" cy="2723752"/>
          </a:xfrm>
        </p:grpSpPr>
        <p:sp>
          <p:nvSpPr>
            <p:cNvPr id="6" name="Freeform 6"/>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10" name="TextBox 10"/>
          <p:cNvSpPr txBox="1"/>
          <p:nvPr/>
        </p:nvSpPr>
        <p:spPr>
          <a:xfrm>
            <a:off x="1410775" y="1780420"/>
            <a:ext cx="11688723" cy="660758"/>
          </a:xfrm>
          <a:prstGeom prst="rect">
            <a:avLst/>
          </a:prstGeom>
        </p:spPr>
        <p:txBody>
          <a:bodyPr lIns="0" tIns="0" rIns="0" bIns="0" rtlCol="0" anchor="t">
            <a:spAutoFit/>
          </a:bodyPr>
          <a:lstStyle/>
          <a:p>
            <a:pPr algn="l">
              <a:lnSpc>
                <a:spcPts val="2634"/>
              </a:lnSpc>
            </a:pPr>
            <a:endParaRPr lang="en-US" sz="2108" dirty="0">
              <a:solidFill>
                <a:srgbClr val="FFFFFF"/>
              </a:solidFill>
              <a:latin typeface="DM Sans"/>
              <a:ea typeface="DM Sans"/>
              <a:cs typeface="DM Sans"/>
              <a:sym typeface="DM Sans"/>
            </a:endParaRPr>
          </a:p>
          <a:p>
            <a:pPr marL="0" lvl="0" indent="0" algn="l">
              <a:lnSpc>
                <a:spcPts val="2634"/>
              </a:lnSpc>
              <a:spcBef>
                <a:spcPct val="0"/>
              </a:spcBef>
            </a:pPr>
            <a:endParaRPr lang="en-US" sz="2108" dirty="0">
              <a:solidFill>
                <a:srgbClr val="FFFFFF"/>
              </a:solidFill>
              <a:latin typeface="DM Sans"/>
              <a:ea typeface="DM Sans"/>
              <a:cs typeface="DM Sans"/>
              <a:sym typeface="DM Sans"/>
            </a:endParaRPr>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10800" y="113326"/>
            <a:ext cx="7772400" cy="9715500"/>
          </a:xfrm>
          <a:prstGeom prst="rect">
            <a:avLst/>
          </a:prstGeom>
        </p:spPr>
      </p:pic>
      <p:sp>
        <p:nvSpPr>
          <p:cNvPr id="12" name="TextBox 9"/>
          <p:cNvSpPr txBox="1"/>
          <p:nvPr/>
        </p:nvSpPr>
        <p:spPr>
          <a:xfrm>
            <a:off x="1363327" y="595212"/>
            <a:ext cx="5815575" cy="1769715"/>
          </a:xfrm>
          <a:prstGeom prst="rect">
            <a:avLst/>
          </a:prstGeom>
        </p:spPr>
        <p:txBody>
          <a:bodyPr wrap="square" lIns="0" tIns="0" rIns="0" bIns="0" rtlCol="0" anchor="t">
            <a:spAutoFit/>
          </a:bodyPr>
          <a:lstStyle/>
          <a:p>
            <a:pPr marL="0" lvl="0" indent="0" algn="l">
              <a:lnSpc>
                <a:spcPts val="4642"/>
              </a:lnSpc>
              <a:spcBef>
                <a:spcPct val="0"/>
              </a:spcBef>
            </a:pPr>
            <a:r>
              <a:rPr lang="en-US" sz="3868" b="1" dirty="0">
                <a:solidFill>
                  <a:srgbClr val="FFFFFF"/>
                </a:solidFill>
                <a:latin typeface="Now Bold"/>
                <a:ea typeface="Now Bold"/>
                <a:cs typeface="Now Bold"/>
                <a:sym typeface="Now Bold"/>
              </a:rPr>
              <a:t>HACIA UNA LEY MODELO INTERAMERICANA</a:t>
            </a:r>
          </a:p>
        </p:txBody>
      </p:sp>
      <p:sp>
        <p:nvSpPr>
          <p:cNvPr id="13" name="TextBox 10"/>
          <p:cNvSpPr txBox="1"/>
          <p:nvPr/>
        </p:nvSpPr>
        <p:spPr>
          <a:xfrm>
            <a:off x="1498874" y="2364927"/>
            <a:ext cx="8430736" cy="6972358"/>
          </a:xfrm>
          <a:prstGeom prst="rect">
            <a:avLst/>
          </a:prstGeom>
        </p:spPr>
        <p:txBody>
          <a:bodyPr wrap="square" lIns="0" tIns="0" rIns="0" bIns="0" rtlCol="0" anchor="t">
            <a:spAutoFit/>
          </a:bodyPr>
          <a:lstStyle/>
          <a:p>
            <a:endParaRPr lang="es-MX" sz="2400" dirty="0"/>
          </a:p>
          <a:p>
            <a:endParaRPr lang="es-MX" sz="2400" dirty="0"/>
          </a:p>
          <a:p>
            <a:pPr algn="just"/>
            <a:r>
              <a:rPr lang="es-MX" sz="2400" dirty="0"/>
              <a:t> </a:t>
            </a:r>
            <a:r>
              <a:rPr lang="es-MX" sz="2400" b="1" dirty="0"/>
              <a:t>Concepto. </a:t>
            </a:r>
            <a:r>
              <a:rPr lang="es-MX" sz="2400" dirty="0"/>
              <a:t>Cualquier acción, conducta u omisión contra las mujeres, basada en su género, que cause muerte, daño o sufrimiento físico, sexual, psicológico, económico o simbólico, en cualquier ámbito de su vida, que sea cometida, instigada o agravada, en parte o en su totalidad, con el uso de las tecnologías. </a:t>
            </a:r>
          </a:p>
          <a:p>
            <a:pPr algn="just"/>
            <a:endParaRPr lang="es-MX" sz="2400" dirty="0"/>
          </a:p>
          <a:p>
            <a:pPr algn="just"/>
            <a:r>
              <a:rPr lang="es-MX" sz="2400" b="1" dirty="0"/>
              <a:t>Sesgo o prejuicio algorítmico. </a:t>
            </a:r>
            <a:r>
              <a:rPr lang="es-MX" sz="2400" dirty="0"/>
              <a:t>Acontece cuando un sistema de inteligencia artificial hace una predicción que genera una situación injusta o un trato desfavorable para una persona o grupos de personas. También se produce cuando los errores sistemáticos en los algoritmos de aprendizaje automático generan resultados injustos o discriminatorios.</a:t>
            </a:r>
          </a:p>
          <a:p>
            <a:endParaRPr lang="es-MX" sz="2400" dirty="0">
              <a:solidFill>
                <a:srgbClr val="FFFFFF"/>
              </a:solidFill>
              <a:latin typeface="DM Sans"/>
              <a:ea typeface="DM Sans"/>
              <a:cs typeface="DM Sans"/>
              <a:sym typeface="DM Sans"/>
            </a:endParaRPr>
          </a:p>
          <a:p>
            <a:endParaRPr lang="es-MX" sz="2400" dirty="0">
              <a:solidFill>
                <a:srgbClr val="FFFFFF"/>
              </a:solidFill>
              <a:latin typeface="DM Sans"/>
              <a:ea typeface="DM Sans"/>
              <a:cs typeface="DM Sans"/>
              <a:sym typeface="DM Sans"/>
            </a:endParaRPr>
          </a:p>
          <a:p>
            <a:endParaRPr lang="en-US" sz="2108" dirty="0">
              <a:solidFill>
                <a:srgbClr val="FFFFFF"/>
              </a:solidFill>
              <a:latin typeface="DM Sans"/>
              <a:ea typeface="DM Sans"/>
              <a:cs typeface="DM Sans"/>
              <a:sym typeface="DM Sans"/>
            </a:endParaRPr>
          </a:p>
        </p:txBody>
      </p:sp>
    </p:spTree>
    <p:extLst>
      <p:ext uri="{BB962C8B-B14F-4D97-AF65-F5344CB8AC3E}">
        <p14:creationId xmlns:p14="http://schemas.microsoft.com/office/powerpoint/2010/main" val="2125240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a:extLst>
            <a:ext uri="{FF2B5EF4-FFF2-40B4-BE49-F238E27FC236}">
              <a16:creationId xmlns:a16="http://schemas.microsoft.com/office/drawing/2014/main" id="{73C8DF3F-2A00-36F1-739A-3452115C2B8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7CC451-6C31-C81F-39D0-90A11197C4A3}"/>
              </a:ext>
            </a:extLst>
          </p:cNvPr>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a:extLst>
              <a:ext uri="{FF2B5EF4-FFF2-40B4-BE49-F238E27FC236}">
                <a16:creationId xmlns:a16="http://schemas.microsoft.com/office/drawing/2014/main" id="{59B92A0C-3F45-E51B-CAC5-45C073F7D926}"/>
              </a:ext>
            </a:extLst>
          </p:cNvPr>
          <p:cNvSpPr/>
          <p:nvPr/>
        </p:nvSpPr>
        <p:spPr>
          <a:xfrm>
            <a:off x="7548191" y="159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grpSp>
        <p:nvGrpSpPr>
          <p:cNvPr id="5" name="Group 5">
            <a:extLst>
              <a:ext uri="{FF2B5EF4-FFF2-40B4-BE49-F238E27FC236}">
                <a16:creationId xmlns:a16="http://schemas.microsoft.com/office/drawing/2014/main" id="{E4880BCB-F5E0-AB13-6ABE-EDBEADCF14EC}"/>
              </a:ext>
            </a:extLst>
          </p:cNvPr>
          <p:cNvGrpSpPr/>
          <p:nvPr/>
        </p:nvGrpSpPr>
        <p:grpSpPr>
          <a:xfrm>
            <a:off x="-1543050" y="-54747"/>
            <a:ext cx="2760734" cy="10341747"/>
            <a:chOff x="0" y="0"/>
            <a:chExt cx="727107" cy="2723752"/>
          </a:xfrm>
        </p:grpSpPr>
        <p:sp>
          <p:nvSpPr>
            <p:cNvPr id="6" name="Freeform 6">
              <a:extLst>
                <a:ext uri="{FF2B5EF4-FFF2-40B4-BE49-F238E27FC236}">
                  <a16:creationId xmlns:a16="http://schemas.microsoft.com/office/drawing/2014/main" id="{1BCDAC1E-7CBE-F98C-3F1B-0A82BF2D7A29}"/>
                </a:ext>
              </a:extLst>
            </p:cNvPr>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a:extLst>
                <a:ext uri="{FF2B5EF4-FFF2-40B4-BE49-F238E27FC236}">
                  <a16:creationId xmlns:a16="http://schemas.microsoft.com/office/drawing/2014/main" id="{BA4280B0-CA19-3672-07A0-67A78BF2EBEF}"/>
                </a:ext>
              </a:extLst>
            </p:cNvPr>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10" name="TextBox 10">
            <a:extLst>
              <a:ext uri="{FF2B5EF4-FFF2-40B4-BE49-F238E27FC236}">
                <a16:creationId xmlns:a16="http://schemas.microsoft.com/office/drawing/2014/main" id="{80314D89-CBD4-90C3-1E70-E6B237DF459A}"/>
              </a:ext>
            </a:extLst>
          </p:cNvPr>
          <p:cNvSpPr txBox="1"/>
          <p:nvPr/>
        </p:nvSpPr>
        <p:spPr>
          <a:xfrm>
            <a:off x="1410775" y="1780420"/>
            <a:ext cx="11688723" cy="660758"/>
          </a:xfrm>
          <a:prstGeom prst="rect">
            <a:avLst/>
          </a:prstGeom>
        </p:spPr>
        <p:txBody>
          <a:bodyPr lIns="0" tIns="0" rIns="0" bIns="0" rtlCol="0" anchor="t">
            <a:spAutoFit/>
          </a:bodyPr>
          <a:lstStyle/>
          <a:p>
            <a:pPr algn="l">
              <a:lnSpc>
                <a:spcPts val="2634"/>
              </a:lnSpc>
            </a:pPr>
            <a:endParaRPr lang="en-US" sz="2108" dirty="0">
              <a:solidFill>
                <a:srgbClr val="FFFFFF"/>
              </a:solidFill>
              <a:latin typeface="DM Sans"/>
              <a:ea typeface="DM Sans"/>
              <a:cs typeface="DM Sans"/>
              <a:sym typeface="DM Sans"/>
            </a:endParaRPr>
          </a:p>
          <a:p>
            <a:pPr marL="0" lvl="0" indent="0" algn="l">
              <a:lnSpc>
                <a:spcPts val="2634"/>
              </a:lnSpc>
              <a:spcBef>
                <a:spcPct val="0"/>
              </a:spcBef>
            </a:pPr>
            <a:endParaRPr lang="en-US" sz="2108" dirty="0">
              <a:solidFill>
                <a:srgbClr val="FFFFFF"/>
              </a:solidFill>
              <a:latin typeface="DM Sans"/>
              <a:ea typeface="DM Sans"/>
              <a:cs typeface="DM Sans"/>
              <a:sym typeface="DM Sans"/>
            </a:endParaRPr>
          </a:p>
        </p:txBody>
      </p:sp>
      <p:sp>
        <p:nvSpPr>
          <p:cNvPr id="12" name="TextBox 9">
            <a:extLst>
              <a:ext uri="{FF2B5EF4-FFF2-40B4-BE49-F238E27FC236}">
                <a16:creationId xmlns:a16="http://schemas.microsoft.com/office/drawing/2014/main" id="{A99186F7-259F-65EC-3ABB-1607504C6274}"/>
              </a:ext>
            </a:extLst>
          </p:cNvPr>
          <p:cNvSpPr txBox="1"/>
          <p:nvPr/>
        </p:nvSpPr>
        <p:spPr>
          <a:xfrm>
            <a:off x="1363327" y="595212"/>
            <a:ext cx="5815575" cy="1770998"/>
          </a:xfrm>
          <a:prstGeom prst="rect">
            <a:avLst/>
          </a:prstGeom>
        </p:spPr>
        <p:txBody>
          <a:bodyPr wrap="square" lIns="0" tIns="0" rIns="0" bIns="0" rtlCol="0" anchor="t">
            <a:spAutoFit/>
          </a:bodyPr>
          <a:lstStyle/>
          <a:p>
            <a:pPr marL="0" lvl="0" indent="0" algn="l">
              <a:lnSpc>
                <a:spcPts val="4642"/>
              </a:lnSpc>
              <a:spcBef>
                <a:spcPct val="0"/>
              </a:spcBef>
            </a:pPr>
            <a:r>
              <a:rPr lang="en-US" sz="3868" b="1" dirty="0">
                <a:solidFill>
                  <a:srgbClr val="FFFFFF"/>
                </a:solidFill>
                <a:latin typeface="Now Bold"/>
                <a:ea typeface="Now Bold"/>
                <a:cs typeface="Now Bold"/>
                <a:sym typeface="Now Bold"/>
              </a:rPr>
              <a:t>¿</a:t>
            </a:r>
            <a:r>
              <a:rPr lang="en-US" sz="3868" b="1" dirty="0" err="1">
                <a:solidFill>
                  <a:srgbClr val="FFFFFF"/>
                </a:solidFill>
                <a:latin typeface="Now Bold"/>
                <a:ea typeface="Now Bold"/>
                <a:cs typeface="Now Bold"/>
                <a:sym typeface="Now Bold"/>
              </a:rPr>
              <a:t>Quién</a:t>
            </a:r>
            <a:r>
              <a:rPr lang="en-US" sz="3868" b="1" dirty="0">
                <a:solidFill>
                  <a:srgbClr val="FFFFFF"/>
                </a:solidFill>
                <a:latin typeface="Now Bold"/>
                <a:ea typeface="Now Bold"/>
                <a:cs typeface="Now Bold"/>
                <a:sym typeface="Now Bold"/>
              </a:rPr>
              <a:t> es responsible de la Violencia digital?</a:t>
            </a:r>
          </a:p>
        </p:txBody>
      </p:sp>
      <p:sp>
        <p:nvSpPr>
          <p:cNvPr id="13" name="TextBox 10">
            <a:extLst>
              <a:ext uri="{FF2B5EF4-FFF2-40B4-BE49-F238E27FC236}">
                <a16:creationId xmlns:a16="http://schemas.microsoft.com/office/drawing/2014/main" id="{D1D0648A-B40D-EB36-F6A6-43A5A002BF5F}"/>
              </a:ext>
            </a:extLst>
          </p:cNvPr>
          <p:cNvSpPr txBox="1"/>
          <p:nvPr/>
        </p:nvSpPr>
        <p:spPr>
          <a:xfrm>
            <a:off x="1363327" y="2789776"/>
            <a:ext cx="14350726" cy="7140416"/>
          </a:xfrm>
          <a:prstGeom prst="rect">
            <a:avLst/>
          </a:prstGeom>
        </p:spPr>
        <p:txBody>
          <a:bodyPr wrap="square" lIns="0" tIns="0" rIns="0" bIns="0" rtlCol="0" anchor="t">
            <a:spAutoFit/>
          </a:bodyPr>
          <a:lstStyle/>
          <a:p>
            <a:pPr algn="just"/>
            <a:r>
              <a:rPr lang="es-MX" sz="3200" b="1" dirty="0"/>
              <a:t>b. Proveedor de servicios: </a:t>
            </a:r>
            <a:r>
              <a:rPr lang="es-MX" sz="3200" dirty="0"/>
              <a:t>Se entenderá cualquier entidad pública o privada que: i) Ofrezca a las personas que residen en el país y que utilicen sus servicios, la posibilidad de comunicarse a través de un sistema de tecnología de la información y las comunicaciones;</a:t>
            </a:r>
          </a:p>
          <a:p>
            <a:pPr algn="just"/>
            <a:r>
              <a:rPr lang="es-MX" sz="3200" dirty="0"/>
              <a:t> </a:t>
            </a:r>
            <a:r>
              <a:rPr lang="es-MX" sz="3200" dirty="0" err="1"/>
              <a:t>ii</a:t>
            </a:r>
            <a:r>
              <a:rPr lang="es-MX" sz="3200" dirty="0"/>
              <a:t>) Procese o almacene datos electrónicos en nombre de un servicio de comunicaciones de este tipo o de quienes lo utilicen; o </a:t>
            </a:r>
          </a:p>
          <a:p>
            <a:pPr algn="just"/>
            <a:r>
              <a:rPr lang="es-MX" sz="3200" dirty="0" err="1"/>
              <a:t>iii</a:t>
            </a:r>
            <a:r>
              <a:rPr lang="es-MX" sz="3200" dirty="0"/>
              <a:t>) Diseñe, fabrique o comercialice productos tecnológicos que permitan la captura, almacenamiento, procesamiento o transferencia de datos electrónicos y datos personales.</a:t>
            </a:r>
          </a:p>
          <a:p>
            <a:pPr algn="just"/>
            <a:endParaRPr lang="es-MX" sz="3200" dirty="0">
              <a:solidFill>
                <a:srgbClr val="FFFFFF"/>
              </a:solidFill>
              <a:latin typeface="DM Sans"/>
              <a:ea typeface="DM Sans"/>
              <a:cs typeface="DM Sans"/>
              <a:sym typeface="DM Sans"/>
            </a:endParaRPr>
          </a:p>
          <a:p>
            <a:pPr algn="just"/>
            <a:r>
              <a:rPr lang="es-MX" sz="3200" dirty="0">
                <a:solidFill>
                  <a:srgbClr val="FFFFFF"/>
                </a:solidFill>
                <a:latin typeface="DM Sans"/>
                <a:ea typeface="DM Sans"/>
                <a:cs typeface="DM Sans"/>
                <a:sym typeface="DM Sans"/>
              </a:rPr>
              <a:t>Artículos 22 responsabilidad </a:t>
            </a:r>
            <a:r>
              <a:rPr lang="es-MX" sz="3200" dirty="0" err="1">
                <a:solidFill>
                  <a:srgbClr val="FFFFFF"/>
                </a:solidFill>
                <a:latin typeface="DM Sans"/>
                <a:ea typeface="DM Sans"/>
                <a:cs typeface="DM Sans"/>
                <a:sym typeface="DM Sans"/>
              </a:rPr>
              <a:t>algorítimica</a:t>
            </a:r>
            <a:r>
              <a:rPr lang="es-MX" sz="3200" dirty="0">
                <a:solidFill>
                  <a:srgbClr val="FFFFFF"/>
                </a:solidFill>
                <a:latin typeface="DM Sans"/>
                <a:ea typeface="DM Sans"/>
                <a:cs typeface="DM Sans"/>
                <a:sym typeface="DM Sans"/>
              </a:rPr>
              <a:t>. </a:t>
            </a:r>
            <a:r>
              <a:rPr lang="es-MX" sz="2800" dirty="0"/>
              <a:t>Estos algoritmos deberán incorporar la prevención de la violencia digital contra las mujeres por razones de género, minimizar la amplificación de contenidos dañinos y eliminar sesgos y estereotipos que perpetúan la violencia, garantizando un entorno digital que respete y proteja los derechos humanos</a:t>
            </a:r>
            <a:endParaRPr lang="en-US" sz="2800" dirty="0">
              <a:solidFill>
                <a:srgbClr val="FFFFFF"/>
              </a:solidFill>
              <a:latin typeface="DM Sans"/>
              <a:ea typeface="DM Sans"/>
              <a:cs typeface="DM Sans"/>
              <a:sym typeface="DM Sans"/>
            </a:endParaRPr>
          </a:p>
        </p:txBody>
      </p:sp>
    </p:spTree>
    <p:extLst>
      <p:ext uri="{BB962C8B-B14F-4D97-AF65-F5344CB8AC3E}">
        <p14:creationId xmlns:p14="http://schemas.microsoft.com/office/powerpoint/2010/main" val="7376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a:extLst>
            <a:ext uri="{FF2B5EF4-FFF2-40B4-BE49-F238E27FC236}">
              <a16:creationId xmlns:a16="http://schemas.microsoft.com/office/drawing/2014/main" id="{9D64963F-B985-A302-0099-CF45FFDA22B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A689F3-6024-C199-11D1-F35861A161E7}"/>
              </a:ext>
            </a:extLst>
          </p:cNvPr>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sp>
        <p:nvSpPr>
          <p:cNvPr id="3" name="Freeform 3">
            <a:extLst>
              <a:ext uri="{FF2B5EF4-FFF2-40B4-BE49-F238E27FC236}">
                <a16:creationId xmlns:a16="http://schemas.microsoft.com/office/drawing/2014/main" id="{5CE65A63-BB49-3378-6602-33D41FB2E341}"/>
              </a:ext>
            </a:extLst>
          </p:cNvPr>
          <p:cNvSpPr/>
          <p:nvPr/>
        </p:nvSpPr>
        <p:spPr>
          <a:xfrm>
            <a:off x="7548191" y="159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419"/>
          </a:p>
        </p:txBody>
      </p:sp>
      <p:grpSp>
        <p:nvGrpSpPr>
          <p:cNvPr id="5" name="Group 5">
            <a:extLst>
              <a:ext uri="{FF2B5EF4-FFF2-40B4-BE49-F238E27FC236}">
                <a16:creationId xmlns:a16="http://schemas.microsoft.com/office/drawing/2014/main" id="{E151B5DA-83DE-8E1C-C0B5-C297D6FB6D9F}"/>
              </a:ext>
            </a:extLst>
          </p:cNvPr>
          <p:cNvGrpSpPr/>
          <p:nvPr/>
        </p:nvGrpSpPr>
        <p:grpSpPr>
          <a:xfrm>
            <a:off x="-1543050" y="-54747"/>
            <a:ext cx="2760734" cy="10341747"/>
            <a:chOff x="0" y="0"/>
            <a:chExt cx="727107" cy="2723752"/>
          </a:xfrm>
        </p:grpSpPr>
        <p:sp>
          <p:nvSpPr>
            <p:cNvPr id="6" name="Freeform 6">
              <a:extLst>
                <a:ext uri="{FF2B5EF4-FFF2-40B4-BE49-F238E27FC236}">
                  <a16:creationId xmlns:a16="http://schemas.microsoft.com/office/drawing/2014/main" id="{C249C7B4-704A-608A-83A8-69EEB5E7B4EF}"/>
                </a:ext>
              </a:extLst>
            </p:cNvPr>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s-419"/>
            </a:p>
          </p:txBody>
        </p:sp>
        <p:sp>
          <p:nvSpPr>
            <p:cNvPr id="7" name="TextBox 7">
              <a:extLst>
                <a:ext uri="{FF2B5EF4-FFF2-40B4-BE49-F238E27FC236}">
                  <a16:creationId xmlns:a16="http://schemas.microsoft.com/office/drawing/2014/main" id="{34A07A63-3932-ECEB-E7CD-7641FBA44912}"/>
                </a:ext>
              </a:extLst>
            </p:cNvPr>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10" name="TextBox 10">
            <a:extLst>
              <a:ext uri="{FF2B5EF4-FFF2-40B4-BE49-F238E27FC236}">
                <a16:creationId xmlns:a16="http://schemas.microsoft.com/office/drawing/2014/main" id="{21522036-8F60-C800-375C-B0AF555BA872}"/>
              </a:ext>
            </a:extLst>
          </p:cNvPr>
          <p:cNvSpPr txBox="1"/>
          <p:nvPr/>
        </p:nvSpPr>
        <p:spPr>
          <a:xfrm>
            <a:off x="1410775" y="1780420"/>
            <a:ext cx="11688723" cy="660758"/>
          </a:xfrm>
          <a:prstGeom prst="rect">
            <a:avLst/>
          </a:prstGeom>
        </p:spPr>
        <p:txBody>
          <a:bodyPr lIns="0" tIns="0" rIns="0" bIns="0" rtlCol="0" anchor="t">
            <a:spAutoFit/>
          </a:bodyPr>
          <a:lstStyle/>
          <a:p>
            <a:pPr algn="l">
              <a:lnSpc>
                <a:spcPts val="2634"/>
              </a:lnSpc>
            </a:pPr>
            <a:endParaRPr lang="en-US" sz="2108" dirty="0">
              <a:solidFill>
                <a:srgbClr val="FFFFFF"/>
              </a:solidFill>
              <a:latin typeface="DM Sans"/>
              <a:ea typeface="DM Sans"/>
              <a:cs typeface="DM Sans"/>
              <a:sym typeface="DM Sans"/>
            </a:endParaRPr>
          </a:p>
          <a:p>
            <a:pPr marL="0" lvl="0" indent="0" algn="l">
              <a:lnSpc>
                <a:spcPts val="2634"/>
              </a:lnSpc>
              <a:spcBef>
                <a:spcPct val="0"/>
              </a:spcBef>
            </a:pPr>
            <a:endParaRPr lang="en-US" sz="2108" dirty="0">
              <a:solidFill>
                <a:srgbClr val="FFFFFF"/>
              </a:solidFill>
              <a:latin typeface="DM Sans"/>
              <a:ea typeface="DM Sans"/>
              <a:cs typeface="DM Sans"/>
              <a:sym typeface="DM Sans"/>
            </a:endParaRPr>
          </a:p>
        </p:txBody>
      </p:sp>
      <p:pic>
        <p:nvPicPr>
          <p:cNvPr id="9" name="Picture 2" descr="No hay ninguna descripción de la foto disponible.">
            <a:extLst>
              <a:ext uri="{FF2B5EF4-FFF2-40B4-BE49-F238E27FC236}">
                <a16:creationId xmlns:a16="http://schemas.microsoft.com/office/drawing/2014/main" id="{4454F954-1347-0869-324F-5B0F0C1B9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77821" y="294480"/>
            <a:ext cx="5745853" cy="766842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AE1FDBF9-67D0-1833-40B0-205B89C33858}"/>
              </a:ext>
            </a:extLst>
          </p:cNvPr>
          <p:cNvSpPr txBox="1"/>
          <p:nvPr/>
        </p:nvSpPr>
        <p:spPr>
          <a:xfrm>
            <a:off x="-257269" y="556527"/>
            <a:ext cx="10098779" cy="2246769"/>
          </a:xfrm>
          <a:prstGeom prst="rect">
            <a:avLst/>
          </a:prstGeom>
          <a:noFill/>
        </p:spPr>
        <p:txBody>
          <a:bodyPr wrap="square" rtlCol="0">
            <a:spAutoFit/>
          </a:bodyPr>
          <a:lstStyle/>
          <a:p>
            <a:pPr algn="just"/>
            <a:r>
              <a:rPr lang="es-MX" sz="2800" b="1" dirty="0">
                <a:effectLst>
                  <a:outerShdw blurRad="38100" dist="38100" dir="2700000" algn="tl">
                    <a:srgbClr val="000000">
                      <a:alpha val="43137"/>
                    </a:srgbClr>
                  </a:outerShdw>
                </a:effectLst>
              </a:rPr>
              <a:t>Artículo 8. Manifestaciones de la violencia digital por razones de género contra las mujeres políticas, con voz pública o con participación activa en el entorno digital</a:t>
            </a:r>
          </a:p>
          <a:p>
            <a:pPr algn="just"/>
            <a:endParaRPr lang="es-MX" sz="2800" dirty="0"/>
          </a:p>
          <a:p>
            <a:pPr algn="just"/>
            <a:endParaRPr lang="es-MX" sz="2800" dirty="0"/>
          </a:p>
        </p:txBody>
      </p:sp>
      <p:pic>
        <p:nvPicPr>
          <p:cNvPr id="15" name="Imagen 14">
            <a:extLst>
              <a:ext uri="{FF2B5EF4-FFF2-40B4-BE49-F238E27FC236}">
                <a16:creationId xmlns:a16="http://schemas.microsoft.com/office/drawing/2014/main" id="{A0935257-2E7A-7694-4ACA-1358F62201E3}"/>
              </a:ext>
            </a:extLst>
          </p:cNvPr>
          <p:cNvPicPr>
            <a:picLocks noChangeAspect="1"/>
          </p:cNvPicPr>
          <p:nvPr/>
        </p:nvPicPr>
        <p:blipFill>
          <a:blip r:embed="rId5"/>
          <a:stretch>
            <a:fillRect/>
          </a:stretch>
        </p:blipFill>
        <p:spPr>
          <a:xfrm>
            <a:off x="609600" y="2947957"/>
            <a:ext cx="11428541" cy="5956694"/>
          </a:xfrm>
          <a:prstGeom prst="rect">
            <a:avLst/>
          </a:prstGeom>
        </p:spPr>
      </p:pic>
    </p:spTree>
    <p:extLst>
      <p:ext uri="{BB962C8B-B14F-4D97-AF65-F5344CB8AC3E}">
        <p14:creationId xmlns:p14="http://schemas.microsoft.com/office/powerpoint/2010/main" val="42197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4876800" y="647700"/>
            <a:ext cx="15102826" cy="1013098"/>
          </a:xfrm>
          <a:prstGeom prst="rect">
            <a:avLst/>
          </a:prstGeom>
        </p:spPr>
        <p:txBody>
          <a:bodyPr lIns="0" tIns="0" rIns="0" bIns="0" rtlCol="0" anchor="t">
            <a:spAutoFit/>
          </a:bodyPr>
          <a:lstStyle/>
          <a:p>
            <a:pPr>
              <a:lnSpc>
                <a:spcPts val="7949"/>
              </a:lnSpc>
              <a:spcBef>
                <a:spcPct val="0"/>
              </a:spcBef>
            </a:pPr>
            <a:r>
              <a:rPr lang="en-US" sz="5678" dirty="0">
                <a:solidFill>
                  <a:srgbClr val="FFFFFF"/>
                </a:solidFill>
                <a:latin typeface="Pattanakarn Expanded"/>
                <a:ea typeface="Pattanakarn Expanded"/>
                <a:cs typeface="Pattanakarn Expanded"/>
                <a:sym typeface="Pattanakarn Expanded"/>
              </a:rPr>
              <a:t>CASOS RELEVANTES </a:t>
            </a:r>
          </a:p>
        </p:txBody>
      </p:sp>
      <p:sp>
        <p:nvSpPr>
          <p:cNvPr id="3" name="TextBox 3"/>
          <p:cNvSpPr txBox="1"/>
          <p:nvPr/>
        </p:nvSpPr>
        <p:spPr>
          <a:xfrm>
            <a:off x="1234443" y="1258096"/>
            <a:ext cx="15819113" cy="7254102"/>
          </a:xfrm>
          <a:prstGeom prst="rect">
            <a:avLst/>
          </a:prstGeom>
        </p:spPr>
        <p:txBody>
          <a:bodyPr wrap="square" lIns="0" tIns="0" rIns="0" bIns="0" rtlCol="0" anchor="t">
            <a:spAutoFit/>
          </a:bodyPr>
          <a:lstStyle/>
          <a:p>
            <a:pPr>
              <a:lnSpc>
                <a:spcPts val="3157"/>
              </a:lnSpc>
            </a:pPr>
            <a:endParaRPr dirty="0">
              <a:solidFill>
                <a:prstClr val="white"/>
              </a:solidFill>
            </a:endParaRPr>
          </a:p>
          <a:p>
            <a:pPr>
              <a:lnSpc>
                <a:spcPct val="150000"/>
              </a:lnSpc>
            </a:pPr>
            <a:r>
              <a:rPr lang="en-US" spc="103" dirty="0">
                <a:solidFill>
                  <a:srgbClr val="FFFFFF"/>
                </a:solidFill>
                <a:latin typeface="Montserrat"/>
                <a:ea typeface="Montserrat"/>
                <a:cs typeface="Montserrat"/>
                <a:sym typeface="Montserrat"/>
              </a:rPr>
              <a:t> </a:t>
            </a:r>
          </a:p>
          <a:p>
            <a:pPr marL="571500" indent="-571500" algn="just">
              <a:lnSpc>
                <a:spcPct val="150000"/>
              </a:lnSpc>
              <a:buFont typeface="Arial" panose="020B0604020202020204" pitchFamily="34" charset="0"/>
              <a:buChar char="•"/>
            </a:pPr>
            <a:r>
              <a:rPr lang="en-US" sz="2800" b="1" spc="103" dirty="0">
                <a:solidFill>
                  <a:srgbClr val="FFFFFF"/>
                </a:solidFill>
                <a:latin typeface="Montserrat"/>
                <a:ea typeface="Montserrat"/>
                <a:cs typeface="Montserrat"/>
                <a:sym typeface="Montserrat"/>
              </a:rPr>
              <a:t>SG-JDC-684/2024 (Chihuahua)</a:t>
            </a:r>
            <a:r>
              <a:rPr lang="en-US" sz="2800" spc="103" dirty="0">
                <a:solidFill>
                  <a:srgbClr val="FFFFFF"/>
                </a:solidFill>
                <a:latin typeface="Montserrat"/>
                <a:ea typeface="Montserrat"/>
                <a:cs typeface="Montserrat"/>
                <a:sym typeface="Montserrat"/>
              </a:rPr>
              <a:t>. </a:t>
            </a:r>
            <a:r>
              <a:rPr lang="es-MX" sz="2800" spc="103" dirty="0">
                <a:solidFill>
                  <a:srgbClr val="FFFFFF"/>
                </a:solidFill>
                <a:latin typeface="Montserrat"/>
                <a:ea typeface="Montserrat"/>
                <a:cs typeface="Montserrat"/>
                <a:sym typeface="Montserrat"/>
              </a:rPr>
              <a:t>fundado y suficiente para revocar la sentencia impugnada, el agravio consistente en la falta de exhaustividad, debido a que Meta </a:t>
            </a:r>
            <a:r>
              <a:rPr lang="es-MX" sz="2800" spc="103" dirty="0" err="1">
                <a:solidFill>
                  <a:srgbClr val="FFFFFF"/>
                </a:solidFill>
                <a:latin typeface="Montserrat"/>
                <a:ea typeface="Montserrat"/>
                <a:cs typeface="Montserrat"/>
                <a:sym typeface="Montserrat"/>
              </a:rPr>
              <a:t>Platforms</a:t>
            </a:r>
            <a:r>
              <a:rPr lang="es-MX" sz="2800" spc="103" dirty="0">
                <a:solidFill>
                  <a:srgbClr val="FFFFFF"/>
                </a:solidFill>
                <a:latin typeface="Montserrat"/>
                <a:ea typeface="Montserrat"/>
                <a:cs typeface="Montserrat"/>
                <a:sym typeface="Montserrat"/>
              </a:rPr>
              <a:t> Inc., no cumplió de forma exhaustiva y completa el requerimiento que fue ordenado por el Tribunal Electoral del Estado de Chihuahua en el acuerdo plenario de veintitrés de mayo.</a:t>
            </a:r>
          </a:p>
          <a:p>
            <a:pPr>
              <a:lnSpc>
                <a:spcPct val="150000"/>
              </a:lnSpc>
            </a:pPr>
            <a:r>
              <a:rPr lang="es-MX" sz="2800" spc="103" dirty="0">
                <a:solidFill>
                  <a:srgbClr val="FFFFFF"/>
                </a:solidFill>
                <a:latin typeface="Montserrat"/>
                <a:ea typeface="Montserrat"/>
                <a:cs typeface="Montserrat"/>
                <a:sym typeface="Montserrat"/>
              </a:rPr>
              <a:t> </a:t>
            </a:r>
            <a:endParaRPr lang="en-US" sz="2800" spc="103" dirty="0">
              <a:solidFill>
                <a:srgbClr val="FFFFFF"/>
              </a:solidFill>
              <a:latin typeface="Montserrat"/>
              <a:ea typeface="Montserrat"/>
              <a:cs typeface="Montserrat"/>
              <a:sym typeface="Montserrat"/>
            </a:endParaRPr>
          </a:p>
          <a:p>
            <a:pPr marL="571500" indent="-571500" algn="just">
              <a:lnSpc>
                <a:spcPct val="150000"/>
              </a:lnSpc>
              <a:buFont typeface="Arial" panose="020B0604020202020204" pitchFamily="34" charset="0"/>
              <a:buChar char="•"/>
            </a:pPr>
            <a:r>
              <a:rPr lang="en-US" sz="2800" b="1" spc="103" dirty="0">
                <a:solidFill>
                  <a:srgbClr val="FFFFFF"/>
                </a:solidFill>
                <a:latin typeface="Montserrat"/>
                <a:ea typeface="Montserrat"/>
                <a:cs typeface="Montserrat"/>
                <a:sym typeface="Montserrat"/>
              </a:rPr>
              <a:t>Caso </a:t>
            </a:r>
            <a:r>
              <a:rPr lang="en-US" sz="2800" b="1" spc="103" dirty="0" err="1">
                <a:solidFill>
                  <a:srgbClr val="FFFFFF"/>
                </a:solidFill>
                <a:latin typeface="Montserrat"/>
                <a:ea typeface="Montserrat"/>
                <a:cs typeface="Montserrat"/>
                <a:sym typeface="Montserrat"/>
              </a:rPr>
              <a:t>Irimbo</a:t>
            </a:r>
            <a:r>
              <a:rPr lang="en-US" sz="2800" b="1" spc="103" dirty="0">
                <a:solidFill>
                  <a:srgbClr val="FFFFFF"/>
                </a:solidFill>
                <a:latin typeface="Montserrat"/>
                <a:ea typeface="Montserrat"/>
                <a:cs typeface="Montserrat"/>
                <a:sym typeface="Montserrat"/>
              </a:rPr>
              <a:t> (TEEM-JDC-149/2024 y TEEM-JIN-024/2025). </a:t>
            </a:r>
            <a:r>
              <a:rPr lang="en-US" sz="2800" spc="103" dirty="0" err="1">
                <a:solidFill>
                  <a:srgbClr val="FFFFFF"/>
                </a:solidFill>
                <a:latin typeface="Montserrat"/>
                <a:ea typeface="Montserrat"/>
                <a:cs typeface="Montserrat"/>
                <a:sym typeface="Montserrat"/>
              </a:rPr>
              <a:t>Nulidad</a:t>
            </a:r>
            <a:r>
              <a:rPr lang="en-US" sz="2800" spc="103" dirty="0">
                <a:solidFill>
                  <a:srgbClr val="FFFFFF"/>
                </a:solidFill>
                <a:latin typeface="Montserrat"/>
                <a:ea typeface="Montserrat"/>
                <a:cs typeface="Montserrat"/>
                <a:sym typeface="Montserrat"/>
              </a:rPr>
              <a:t> de la </a:t>
            </a:r>
            <a:r>
              <a:rPr lang="en-US" sz="2800" spc="103" dirty="0" err="1">
                <a:solidFill>
                  <a:srgbClr val="FFFFFF"/>
                </a:solidFill>
                <a:latin typeface="Montserrat"/>
                <a:ea typeface="Montserrat"/>
                <a:cs typeface="Montserrat"/>
                <a:sym typeface="Montserrat"/>
              </a:rPr>
              <a:t>elección</a:t>
            </a:r>
            <a:r>
              <a:rPr lang="en-US" sz="2800" spc="103" dirty="0">
                <a:solidFill>
                  <a:srgbClr val="FFFFFF"/>
                </a:solidFill>
                <a:latin typeface="Montserrat"/>
                <a:ea typeface="Montserrat"/>
                <a:cs typeface="Montserrat"/>
                <a:sym typeface="Montserrat"/>
              </a:rPr>
              <a:t> </a:t>
            </a:r>
            <a:r>
              <a:rPr lang="en-US" sz="2800" spc="103" dirty="0" err="1">
                <a:solidFill>
                  <a:srgbClr val="FFFFFF"/>
                </a:solidFill>
                <a:latin typeface="Montserrat"/>
                <a:ea typeface="Montserrat"/>
                <a:cs typeface="Montserrat"/>
                <a:sym typeface="Montserrat"/>
              </a:rPr>
              <a:t>por</a:t>
            </a:r>
            <a:r>
              <a:rPr lang="en-US" sz="2800" spc="103" dirty="0">
                <a:solidFill>
                  <a:srgbClr val="FFFFFF"/>
                </a:solidFill>
                <a:latin typeface="Montserrat"/>
                <a:ea typeface="Montserrat"/>
                <a:cs typeface="Montserrat"/>
                <a:sym typeface="Montserrat"/>
              </a:rPr>
              <a:t> </a:t>
            </a:r>
            <a:r>
              <a:rPr lang="en-US" sz="2800" spc="103" dirty="0" err="1">
                <a:solidFill>
                  <a:srgbClr val="FFFFFF"/>
                </a:solidFill>
                <a:latin typeface="Montserrat"/>
                <a:ea typeface="Montserrat"/>
                <a:cs typeface="Montserrat"/>
                <a:sym typeface="Montserrat"/>
              </a:rPr>
              <a:t>violencia</a:t>
            </a:r>
            <a:r>
              <a:rPr lang="en-US" sz="2800" spc="103" dirty="0">
                <a:solidFill>
                  <a:srgbClr val="FFFFFF"/>
                </a:solidFill>
                <a:latin typeface="Montserrat"/>
                <a:ea typeface="Montserrat"/>
                <a:cs typeface="Montserrat"/>
                <a:sym typeface="Montserrat"/>
              </a:rPr>
              <a:t> digital </a:t>
            </a:r>
            <a:r>
              <a:rPr lang="en-US" sz="2800" spc="103" dirty="0" err="1">
                <a:solidFill>
                  <a:srgbClr val="FFFFFF"/>
                </a:solidFill>
                <a:latin typeface="Montserrat"/>
                <a:ea typeface="Montserrat"/>
                <a:cs typeface="Montserrat"/>
                <a:sym typeface="Montserrat"/>
              </a:rPr>
              <a:t>por</a:t>
            </a:r>
            <a:r>
              <a:rPr lang="en-US" sz="2800" spc="103" dirty="0">
                <a:solidFill>
                  <a:srgbClr val="FFFFFF"/>
                </a:solidFill>
                <a:latin typeface="Montserrat"/>
                <a:ea typeface="Montserrat"/>
                <a:cs typeface="Montserrat"/>
                <a:sym typeface="Montserrat"/>
              </a:rPr>
              <a:t> </a:t>
            </a:r>
            <a:r>
              <a:rPr lang="en-US" sz="2800" spc="103" dirty="0" err="1">
                <a:solidFill>
                  <a:srgbClr val="FFFFFF"/>
                </a:solidFill>
                <a:latin typeface="Montserrat"/>
                <a:ea typeface="Montserrat"/>
                <a:cs typeface="Montserrat"/>
                <a:sym typeface="Montserrat"/>
              </a:rPr>
              <a:t>razón</a:t>
            </a:r>
            <a:r>
              <a:rPr lang="en-US" sz="2800" spc="103" dirty="0">
                <a:solidFill>
                  <a:srgbClr val="FFFFFF"/>
                </a:solidFill>
                <a:latin typeface="Montserrat"/>
                <a:ea typeface="Montserrat"/>
                <a:cs typeface="Montserrat"/>
                <a:sym typeface="Montserrat"/>
              </a:rPr>
              <a:t> de </a:t>
            </a:r>
            <a:r>
              <a:rPr lang="en-US" sz="2800" spc="103" dirty="0" err="1">
                <a:solidFill>
                  <a:srgbClr val="FFFFFF"/>
                </a:solidFill>
                <a:latin typeface="Montserrat"/>
                <a:ea typeface="Montserrat"/>
                <a:cs typeface="Montserrat"/>
                <a:sym typeface="Montserrat"/>
              </a:rPr>
              <a:t>género</a:t>
            </a:r>
            <a:r>
              <a:rPr lang="en-US" sz="2800" spc="103" dirty="0">
                <a:solidFill>
                  <a:srgbClr val="FFFFFF"/>
                </a:solidFill>
                <a:latin typeface="Montserrat"/>
                <a:ea typeface="Montserrat"/>
                <a:cs typeface="Montserrat"/>
                <a:sym typeface="Montserrat"/>
              </a:rPr>
              <a:t>.</a:t>
            </a:r>
            <a:endParaRPr lang="en-US" sz="2800" b="1" spc="103" dirty="0">
              <a:solidFill>
                <a:srgbClr val="FFFFFF"/>
              </a:solidFill>
              <a:latin typeface="Montserrat"/>
              <a:ea typeface="Montserrat"/>
              <a:cs typeface="Montserrat"/>
              <a:sym typeface="Montserrat"/>
            </a:endParaRPr>
          </a:p>
          <a:p>
            <a:pPr>
              <a:lnSpc>
                <a:spcPts val="3437"/>
              </a:lnSpc>
            </a:pPr>
            <a:endParaRPr lang="en-US" sz="2455" spc="103" dirty="0">
              <a:solidFill>
                <a:srgbClr val="FFFFFF"/>
              </a:solidFill>
              <a:latin typeface="Montserrat"/>
              <a:ea typeface="Montserrat"/>
              <a:cs typeface="Montserrat"/>
              <a:sym typeface="Montserrat"/>
            </a:endParaRPr>
          </a:p>
          <a:p>
            <a:pPr>
              <a:lnSpc>
                <a:spcPts val="3437"/>
              </a:lnSpc>
            </a:pPr>
            <a:r>
              <a:rPr lang="en-US" sz="2455" spc="103" dirty="0">
                <a:solidFill>
                  <a:srgbClr val="FFFFFF"/>
                </a:solidFill>
                <a:latin typeface="Montserrat"/>
                <a:ea typeface="Montserrat"/>
                <a:cs typeface="Montserrat"/>
                <a:sym typeface="Montserrat"/>
              </a:rPr>
              <a:t> </a:t>
            </a:r>
          </a:p>
          <a:p>
            <a:pPr>
              <a:lnSpc>
                <a:spcPts val="3157"/>
              </a:lnSpc>
              <a:spcBef>
                <a:spcPct val="0"/>
              </a:spcBef>
            </a:pPr>
            <a:endParaRPr lang="en-US" sz="2455" spc="103" dirty="0">
              <a:solidFill>
                <a:srgbClr val="FFFFFF"/>
              </a:solidFill>
              <a:latin typeface="Montserrat"/>
              <a:ea typeface="Montserrat"/>
              <a:cs typeface="Montserrat"/>
              <a:sym typeface="Montserrat"/>
            </a:endParaRPr>
          </a:p>
        </p:txBody>
      </p:sp>
      <p:sp>
        <p:nvSpPr>
          <p:cNvPr id="4" name="Freeform 4"/>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Tree>
    <p:extLst>
      <p:ext uri="{BB962C8B-B14F-4D97-AF65-F5344CB8AC3E}">
        <p14:creationId xmlns:p14="http://schemas.microsoft.com/office/powerpoint/2010/main" val="3093466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22CAA43D-C5F0-3AAD-61F2-B1D8ED989B2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B7CE3D3-59E5-A716-F041-188ADC366ADD}"/>
              </a:ext>
            </a:extLst>
          </p:cNvPr>
          <p:cNvSpPr txBox="1"/>
          <p:nvPr/>
        </p:nvSpPr>
        <p:spPr>
          <a:xfrm>
            <a:off x="2393913" y="59773"/>
            <a:ext cx="15102826" cy="1967788"/>
          </a:xfrm>
          <a:prstGeom prst="rect">
            <a:avLst/>
          </a:prstGeom>
        </p:spPr>
        <p:txBody>
          <a:bodyPr lIns="0" tIns="0" rIns="0" bIns="0" rtlCol="0" anchor="t">
            <a:spAutoFit/>
          </a:bodyPr>
          <a:lstStyle/>
          <a:p>
            <a:pPr>
              <a:lnSpc>
                <a:spcPts val="7949"/>
              </a:lnSpc>
              <a:spcBef>
                <a:spcPct val="0"/>
              </a:spcBef>
            </a:pPr>
            <a:r>
              <a:rPr lang="en-US" sz="5678">
                <a:solidFill>
                  <a:srgbClr val="FFFFFF"/>
                </a:solidFill>
                <a:latin typeface="Pattanakarn Expanded"/>
                <a:ea typeface="Pattanakarn Expanded"/>
                <a:cs typeface="Pattanakarn Expanded"/>
                <a:sym typeface="Pattanakarn Expanded"/>
              </a:rPr>
              <a:t>¿Modelos de prueba actuales que ayudan a los tribunales o víctimas?</a:t>
            </a:r>
          </a:p>
        </p:txBody>
      </p:sp>
      <p:sp>
        <p:nvSpPr>
          <p:cNvPr id="3" name="TextBox 3">
            <a:extLst>
              <a:ext uri="{FF2B5EF4-FFF2-40B4-BE49-F238E27FC236}">
                <a16:creationId xmlns:a16="http://schemas.microsoft.com/office/drawing/2014/main" id="{4F129C37-EA7D-7B31-34E2-889B2CA7E93F}"/>
              </a:ext>
            </a:extLst>
          </p:cNvPr>
          <p:cNvSpPr txBox="1"/>
          <p:nvPr/>
        </p:nvSpPr>
        <p:spPr>
          <a:xfrm>
            <a:off x="315649" y="1979936"/>
            <a:ext cx="16707715" cy="7797006"/>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 </a:t>
            </a:r>
            <a:r>
              <a:rPr lang="en-US" sz="2455" b="1" spc="103" dirty="0" err="1">
                <a:solidFill>
                  <a:srgbClr val="01E8B9"/>
                </a:solidFill>
                <a:latin typeface="Montserrat Bold"/>
                <a:ea typeface="Montserrat Bold"/>
                <a:cs typeface="Montserrat Bold"/>
                <a:sym typeface="Montserrat Bold"/>
              </a:rPr>
              <a:t>Proyecto</a:t>
            </a:r>
            <a:r>
              <a:rPr lang="en-US" sz="2455" b="1" spc="103" dirty="0">
                <a:solidFill>
                  <a:srgbClr val="01E8B9"/>
                </a:solidFill>
                <a:latin typeface="Montserrat Bold"/>
                <a:ea typeface="Montserrat Bold"/>
                <a:cs typeface="Montserrat Bold"/>
                <a:sym typeface="Montserrat Bold"/>
              </a:rPr>
              <a:t> </a:t>
            </a:r>
            <a:r>
              <a:rPr lang="en-US" sz="2455" b="1" spc="103" dirty="0" err="1">
                <a:solidFill>
                  <a:srgbClr val="01E8B9"/>
                </a:solidFill>
                <a:latin typeface="Montserrat Bold"/>
                <a:ea typeface="Montserrat Bold"/>
                <a:cs typeface="Montserrat Bold"/>
                <a:sym typeface="Montserrat Bold"/>
              </a:rPr>
              <a:t>pregúntale</a:t>
            </a:r>
            <a:r>
              <a:rPr lang="en-US" sz="2455" b="1" spc="103" dirty="0">
                <a:solidFill>
                  <a:srgbClr val="01E8B9"/>
                </a:solidFill>
                <a:latin typeface="Montserrat Bold"/>
                <a:ea typeface="Montserrat Bold"/>
                <a:cs typeface="Montserrat Bold"/>
                <a:sym typeface="Montserrat Bold"/>
              </a:rPr>
              <a:t> a </a:t>
            </a:r>
            <a:r>
              <a:rPr lang="en-US" sz="2455" b="1" spc="103" dirty="0" err="1">
                <a:solidFill>
                  <a:srgbClr val="01E8B9"/>
                </a:solidFill>
                <a:latin typeface="Montserrat Bold"/>
                <a:ea typeface="Montserrat Bold"/>
                <a:cs typeface="Montserrat Bold"/>
                <a:sym typeface="Montserrat Bold"/>
              </a:rPr>
              <a:t>Sor</a:t>
            </a:r>
            <a:r>
              <a:rPr lang="en-US" sz="2455" b="1" spc="103" dirty="0">
                <a:solidFill>
                  <a:srgbClr val="01E8B9"/>
                </a:solidFill>
                <a:latin typeface="Montserrat Bold"/>
                <a:ea typeface="Montserrat Bold"/>
                <a:cs typeface="Montserrat Bold"/>
                <a:sym typeface="Montserrat Bold"/>
              </a:rPr>
              <a:t> Juana de la </a:t>
            </a:r>
            <a:r>
              <a:rPr lang="en-US" sz="2455" b="1" spc="103" dirty="0" err="1">
                <a:solidFill>
                  <a:srgbClr val="01E8B9"/>
                </a:solidFill>
                <a:latin typeface="Montserrat Bold"/>
                <a:ea typeface="Montserrat Bold"/>
                <a:cs typeface="Montserrat Bold"/>
                <a:sym typeface="Montserrat Bold"/>
              </a:rPr>
              <a:t>ponencia</a:t>
            </a:r>
            <a:r>
              <a:rPr lang="en-US" sz="2455" b="1" spc="103" dirty="0">
                <a:solidFill>
                  <a:srgbClr val="01E8B9"/>
                </a:solidFill>
                <a:latin typeface="Montserrat Bold"/>
                <a:ea typeface="Montserrat Bold"/>
                <a:cs typeface="Montserrat Bold"/>
                <a:sym typeface="Montserrat Bold"/>
              </a:rPr>
              <a:t> de la </a:t>
            </a:r>
            <a:r>
              <a:rPr lang="en-US" sz="2455" b="1" spc="103" dirty="0" err="1">
                <a:solidFill>
                  <a:srgbClr val="01E8B9"/>
                </a:solidFill>
                <a:latin typeface="Montserrat Bold"/>
                <a:ea typeface="Montserrat Bold"/>
                <a:cs typeface="Montserrat Bold"/>
                <a:sym typeface="Montserrat Bold"/>
              </a:rPr>
              <a:t>Magistrada</a:t>
            </a:r>
            <a:r>
              <a:rPr lang="en-US" sz="2455" b="1" spc="103" dirty="0">
                <a:solidFill>
                  <a:srgbClr val="01E8B9"/>
                </a:solidFill>
                <a:latin typeface="Montserrat Bold"/>
                <a:ea typeface="Montserrat Bold"/>
                <a:cs typeface="Montserrat Bold"/>
                <a:sym typeface="Montserrat Bold"/>
              </a:rPr>
              <a:t> Ríos </a:t>
            </a:r>
            <a:r>
              <a:rPr lang="en-US" sz="2455" b="1" spc="103" dirty="0" err="1">
                <a:solidFill>
                  <a:srgbClr val="01E8B9"/>
                </a:solidFill>
                <a:latin typeface="Montserrat Bold"/>
                <a:ea typeface="Montserrat Bold"/>
                <a:cs typeface="Montserrat Bold"/>
                <a:sym typeface="Montserrat Bold"/>
              </a:rPr>
              <a:t>Fajar</a:t>
            </a:r>
            <a:r>
              <a:rPr lang="en-US" sz="2455" b="1" spc="103" dirty="0">
                <a:solidFill>
                  <a:srgbClr val="01E8B9"/>
                </a:solidFill>
                <a:latin typeface="Montserrat Bold"/>
                <a:ea typeface="Montserrat Bold"/>
                <a:cs typeface="Montserrat Bold"/>
                <a:sym typeface="Montserrat Bold"/>
              </a:rPr>
              <a:t> de la </a:t>
            </a:r>
            <a:r>
              <a:rPr lang="en-US" sz="2455" b="1" spc="103" dirty="0" err="1">
                <a:solidFill>
                  <a:srgbClr val="01E8B9"/>
                </a:solidFill>
                <a:latin typeface="Montserrat Bold"/>
                <a:ea typeface="Montserrat Bold"/>
                <a:cs typeface="Montserrat Bold"/>
                <a:sym typeface="Montserrat Bold"/>
              </a:rPr>
              <a:t>Suprema</a:t>
            </a:r>
            <a:r>
              <a:rPr lang="en-US" sz="2455" b="1" spc="103" dirty="0">
                <a:solidFill>
                  <a:srgbClr val="01E8B9"/>
                </a:solidFill>
                <a:latin typeface="Montserrat Bold"/>
                <a:ea typeface="Montserrat Bold"/>
                <a:cs typeface="Montserrat Bold"/>
                <a:sym typeface="Montserrat Bold"/>
              </a:rPr>
              <a:t> Corte de </a:t>
            </a:r>
            <a:r>
              <a:rPr lang="en-US" sz="2455" b="1" spc="103" dirty="0" err="1">
                <a:solidFill>
                  <a:srgbClr val="01E8B9"/>
                </a:solidFill>
                <a:latin typeface="Montserrat Bold"/>
                <a:ea typeface="Montserrat Bold"/>
                <a:cs typeface="Montserrat Bold"/>
                <a:sym typeface="Montserrat Bold"/>
              </a:rPr>
              <a:t>Justicia</a:t>
            </a:r>
            <a:r>
              <a:rPr lang="en-US" sz="2455" b="1" spc="103" dirty="0">
                <a:solidFill>
                  <a:srgbClr val="01E8B9"/>
                </a:solidFill>
                <a:latin typeface="Montserrat Bold"/>
                <a:ea typeface="Montserrat Bold"/>
                <a:cs typeface="Montserrat Bold"/>
                <a:sym typeface="Montserrat Bold"/>
              </a:rPr>
              <a:t> de la </a:t>
            </a:r>
            <a:r>
              <a:rPr lang="en-US" sz="2455" b="1" spc="103" dirty="0" err="1">
                <a:solidFill>
                  <a:srgbClr val="01E8B9"/>
                </a:solidFill>
                <a:latin typeface="Montserrat Bold"/>
                <a:ea typeface="Montserrat Bold"/>
                <a:cs typeface="Montserrat Bold"/>
                <a:sym typeface="Montserrat Bold"/>
              </a:rPr>
              <a:t>Nación</a:t>
            </a:r>
            <a:r>
              <a:rPr lang="en-US" sz="2455" spc="103" dirty="0">
                <a:solidFill>
                  <a:srgbClr val="FFFFFF"/>
                </a:solidFill>
                <a:latin typeface="Montserrat"/>
                <a:ea typeface="Montserrat"/>
                <a:cs typeface="Montserrat"/>
                <a:sym typeface="Montserrat"/>
              </a:rPr>
              <a:t>. https://ponenciamamrfgpt.streamlit.app/. </a:t>
            </a:r>
            <a:r>
              <a:rPr lang="en-US" sz="2455" spc="103" dirty="0" err="1">
                <a:solidFill>
                  <a:srgbClr val="FFFFFF"/>
                </a:solidFill>
                <a:latin typeface="Montserrat"/>
                <a:ea typeface="Montserrat"/>
                <a:cs typeface="Montserrat"/>
                <a:sym typeface="Montserrat"/>
              </a:rPr>
              <a:t>Utilizan</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herramientas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como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streamlit</a:t>
            </a:r>
            <a:r>
              <a:rPr lang="en-US" sz="2455" spc="103" dirty="0">
                <a:solidFill>
                  <a:srgbClr val="FFFFFF"/>
                </a:solidFill>
                <a:latin typeface="Montserrat"/>
                <a:ea typeface="Montserrat"/>
                <a:cs typeface="Montserrat"/>
                <a:sym typeface="Montserrat"/>
              </a:rPr>
              <a:t>, Google, pinecone </a:t>
            </a:r>
            <a:r>
              <a:rPr lang="en-US" sz="2455" spc="103" dirty="0" err="1">
                <a:solidFill>
                  <a:srgbClr val="FFFFFF"/>
                </a:solidFill>
                <a:latin typeface="Montserrat"/>
                <a:ea typeface="Montserrat"/>
                <a:cs typeface="Montserrat"/>
                <a:sym typeface="Montserrat"/>
              </a:rPr>
              <a:t>así</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como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código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propio</a:t>
            </a: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  </a:t>
            </a:r>
            <a:r>
              <a:rPr lang="en-US" sz="2455" b="1" spc="103" dirty="0" err="1">
                <a:solidFill>
                  <a:srgbClr val="01E8B9"/>
                </a:solidFill>
                <a:latin typeface="Montserrat Bold"/>
                <a:ea typeface="Montserrat Bold"/>
                <a:cs typeface="Montserrat Bold"/>
                <a:sym typeface="Montserrat Bold"/>
              </a:rPr>
              <a:t>Violeta</a:t>
            </a:r>
            <a:r>
              <a:rPr lang="en-US" sz="2455" b="1" spc="103" dirty="0">
                <a:solidFill>
                  <a:srgbClr val="01E8B9"/>
                </a:solidFill>
                <a:latin typeface="Montserrat Bold"/>
                <a:ea typeface="Montserrat Bold"/>
                <a:cs typeface="Montserrat Bold"/>
                <a:sym typeface="Montserrat Bold"/>
              </a:rPr>
              <a:t>. </a:t>
            </a:r>
            <a:r>
              <a:rPr lang="en-US" sz="2455" spc="103" dirty="0">
                <a:solidFill>
                  <a:srgbClr val="FFFFFF"/>
                </a:solidFill>
                <a:latin typeface="Montserrat"/>
                <a:ea typeface="Montserrat"/>
                <a:cs typeface="Montserrat"/>
                <a:sym typeface="Montserrat"/>
              </a:rPr>
              <a:t>Chat bot o </a:t>
            </a:r>
            <a:r>
              <a:rPr lang="en-US" sz="2455" spc="103" dirty="0" err="1">
                <a:solidFill>
                  <a:srgbClr val="FFFFFF"/>
                </a:solidFill>
                <a:latin typeface="Montserrat"/>
                <a:ea typeface="Montserrat"/>
                <a:cs typeface="Montserrat"/>
                <a:sym typeface="Montserrat"/>
              </a:rPr>
              <a:t>confidente</a:t>
            </a:r>
            <a:r>
              <a:rPr lang="en-US" sz="2455" spc="103" dirty="0">
                <a:solidFill>
                  <a:srgbClr val="FFFFFF"/>
                </a:solidFill>
                <a:latin typeface="Montserrat"/>
                <a:ea typeface="Montserrat"/>
                <a:cs typeface="Montserrat"/>
                <a:sym typeface="Montserrat"/>
              </a:rPr>
              <a:t> digital para </a:t>
            </a:r>
            <a:r>
              <a:rPr lang="en-US" sz="2455" spc="103" dirty="0" err="1">
                <a:solidFill>
                  <a:srgbClr val="FFFFFF"/>
                </a:solidFill>
                <a:latin typeface="Montserrat"/>
                <a:ea typeface="Montserrat"/>
                <a:cs typeface="Montserrat"/>
                <a:sym typeface="Montserrat"/>
              </a:rPr>
              <a:t>construir</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relaciones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sanas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creado</a:t>
            </a:r>
            <a:r>
              <a:rPr lang="en-US" sz="2455" spc="103" dirty="0">
                <a:solidFill>
                  <a:srgbClr val="FFFFFF"/>
                </a:solidFill>
                <a:latin typeface="Montserrat"/>
                <a:ea typeface="Montserrat"/>
                <a:cs typeface="Montserrat"/>
                <a:sym typeface="Montserrat"/>
              </a:rPr>
              <a:t> en </a:t>
            </a:r>
            <a:r>
              <a:rPr lang="en-US" sz="2455" spc="103" dirty="0" err="1">
                <a:solidFill>
                  <a:srgbClr val="FFFFFF"/>
                </a:solidFill>
                <a:latin typeface="Montserrat"/>
                <a:ea typeface="Montserrat"/>
                <a:cs typeface="Montserrat"/>
                <a:sym typeface="Montserrat"/>
              </a:rPr>
              <a:t>pandemia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Violetta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ya</a:t>
            </a:r>
            <a:r>
              <a:rPr lang="en-US" sz="2455" spc="103" dirty="0">
                <a:solidFill>
                  <a:srgbClr val="FFFFFF"/>
                </a:solidFill>
                <a:latin typeface="Montserrat"/>
                <a:ea typeface="Montserrat"/>
                <a:cs typeface="Montserrat"/>
                <a:sym typeface="Montserrat"/>
              </a:rPr>
              <a:t> no </a:t>
            </a:r>
            <a:r>
              <a:rPr lang="en-US" sz="2455" spc="103" dirty="0" err="1">
                <a:solidFill>
                  <a:srgbClr val="FFFFFF"/>
                </a:solidFill>
                <a:latin typeface="Montserrat"/>
                <a:ea typeface="Montserrat"/>
                <a:cs typeface="Montserrat"/>
                <a:sym typeface="Montserrat"/>
              </a:rPr>
              <a:t>sólo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detecta</a:t>
            </a:r>
            <a:r>
              <a:rPr lang="en-US" sz="2455" spc="103" dirty="0">
                <a:solidFill>
                  <a:srgbClr val="FFFFFF"/>
                </a:solidFill>
                <a:latin typeface="Montserrat"/>
                <a:ea typeface="Montserrat"/>
                <a:cs typeface="Montserrat"/>
                <a:sym typeface="Montserrat"/>
              </a:rPr>
              <a:t> y </a:t>
            </a:r>
            <a:r>
              <a:rPr lang="en-US" sz="2455" spc="103" dirty="0" err="1">
                <a:solidFill>
                  <a:srgbClr val="FFFFFF"/>
                </a:solidFill>
                <a:latin typeface="Montserrat"/>
                <a:ea typeface="Montserrat"/>
                <a:cs typeface="Montserrat"/>
                <a:sym typeface="Montserrat"/>
              </a:rPr>
              <a:t>atiende</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situaciones</a:t>
            </a:r>
            <a:r>
              <a:rPr lang="en-US" sz="2455" spc="103" dirty="0">
                <a:solidFill>
                  <a:srgbClr val="FFFFFF"/>
                </a:solidFill>
                <a:latin typeface="Montserrat"/>
                <a:ea typeface="Montserrat"/>
                <a:cs typeface="Montserrat"/>
                <a:sym typeface="Montserrat"/>
              </a:rPr>
              <a:t> de </a:t>
            </a:r>
            <a:r>
              <a:rPr lang="en-US" sz="2455" spc="103" dirty="0" err="1">
                <a:solidFill>
                  <a:srgbClr val="FFFFFF"/>
                </a:solidFill>
                <a:latin typeface="Montserrat"/>
                <a:ea typeface="Montserrat"/>
                <a:cs typeface="Montserrat"/>
                <a:sym typeface="Montserrat"/>
              </a:rPr>
              <a:t>violencia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también</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responde</a:t>
            </a:r>
            <a:r>
              <a:rPr lang="en-US" sz="2455" spc="103" dirty="0">
                <a:solidFill>
                  <a:srgbClr val="FFFFFF"/>
                </a:solidFill>
                <a:latin typeface="Montserrat"/>
                <a:ea typeface="Montserrat"/>
                <a:cs typeface="Montserrat"/>
                <a:sym typeface="Montserrat"/>
              </a:rPr>
              <a:t> inquietudes y </a:t>
            </a:r>
            <a:r>
              <a:rPr lang="en-US" sz="2455" spc="103" dirty="0" err="1">
                <a:solidFill>
                  <a:srgbClr val="FFFFFF"/>
                </a:solidFill>
                <a:latin typeface="Montserrat"/>
                <a:ea typeface="Montserrat"/>
                <a:cs typeface="Montserrat"/>
                <a:sym typeface="Montserrat"/>
              </a:rPr>
              <a:t>ayuda</a:t>
            </a:r>
            <a:r>
              <a:rPr lang="en-US" sz="2455" spc="103" dirty="0">
                <a:solidFill>
                  <a:srgbClr val="FFFFFF"/>
                </a:solidFill>
                <a:latin typeface="Montserrat"/>
                <a:ea typeface="Montserrat"/>
                <a:cs typeface="Montserrat"/>
                <a:sym typeface="Montserrat"/>
              </a:rPr>
              <a:t> a </a:t>
            </a:r>
            <a:r>
              <a:rPr lang="en-US" sz="2455" spc="103" dirty="0" err="1">
                <a:solidFill>
                  <a:srgbClr val="FFFFFF"/>
                </a:solidFill>
                <a:latin typeface="Montserrat"/>
                <a:ea typeface="Montserrat"/>
                <a:cs typeface="Montserrat"/>
                <a:sym typeface="Montserrat"/>
              </a:rPr>
              <a:t>construir</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vínculos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saludables</a:t>
            </a:r>
            <a:r>
              <a:rPr lang="en-US" sz="2455" spc="103" dirty="0">
                <a:solidFill>
                  <a:srgbClr val="FFFFFF"/>
                </a:solidFill>
                <a:latin typeface="Montserrat"/>
                <a:ea typeface="Montserrat"/>
                <a:cs typeface="Montserrat"/>
                <a:sym typeface="Montserrat"/>
              </a:rPr>
              <a:t>. https://holasoyvioletta.com/acerca-de/.</a:t>
            </a:r>
          </a:p>
          <a:p>
            <a:pPr>
              <a:lnSpc>
                <a:spcPts val="3437"/>
              </a:lnSpc>
            </a:pPr>
            <a:r>
              <a:rPr lang="en-US" sz="2455" spc="103" dirty="0">
                <a:solidFill>
                  <a:srgbClr val="FFFFFF"/>
                </a:solidFill>
                <a:latin typeface="Montserrat"/>
                <a:ea typeface="Montserrat"/>
                <a:cs typeface="Montserrat"/>
                <a:sym typeface="Montserrat"/>
              </a:rPr>
              <a:t>-</a:t>
            </a:r>
            <a:r>
              <a:rPr lang="en-US" sz="2455" b="1" spc="103" dirty="0">
                <a:solidFill>
                  <a:srgbClr val="01E8B9"/>
                </a:solidFill>
                <a:latin typeface="Montserrat Bold"/>
                <a:ea typeface="Montserrat Bold"/>
                <a:cs typeface="Montserrat Bold"/>
                <a:sym typeface="Montserrat Bold"/>
              </a:rPr>
              <a:t> Colombia.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Sentencia</a:t>
            </a:r>
            <a:r>
              <a:rPr lang="en-US" sz="2455" spc="103" dirty="0">
                <a:solidFill>
                  <a:srgbClr val="FFFFFF"/>
                </a:solidFill>
                <a:latin typeface="Montserrat"/>
                <a:ea typeface="Montserrat"/>
                <a:cs typeface="Montserrat"/>
                <a:sym typeface="Montserrat"/>
              </a:rPr>
              <a:t> de la Corte </a:t>
            </a:r>
            <a:r>
              <a:rPr lang="en-US" sz="2455" spc="103" dirty="0" err="1">
                <a:solidFill>
                  <a:srgbClr val="FFFFFF"/>
                </a:solidFill>
                <a:latin typeface="Montserrat"/>
                <a:ea typeface="Montserrat"/>
                <a:cs typeface="Montserrat"/>
                <a:sym typeface="Montserrat"/>
              </a:rPr>
              <a:t>Constitucional</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pero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además</a:t>
            </a:r>
            <a:r>
              <a:rPr lang="en-US" sz="2455" spc="103" dirty="0">
                <a:solidFill>
                  <a:srgbClr val="FFFFFF"/>
                </a:solidFill>
                <a:latin typeface="Montserrat"/>
                <a:ea typeface="Montserrat"/>
                <a:cs typeface="Montserrat"/>
                <a:sym typeface="Montserrat"/>
              </a:rPr>
              <a:t> un </a:t>
            </a:r>
            <a:r>
              <a:rPr lang="en-US" sz="2455" spc="103" dirty="0" err="1">
                <a:solidFill>
                  <a:srgbClr val="FFFFFF"/>
                </a:solidFill>
                <a:latin typeface="Montserrat"/>
                <a:ea typeface="Montserrat"/>
                <a:cs typeface="Montserrat"/>
                <a:sym typeface="Montserrat"/>
              </a:rPr>
              <a:t>sistema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especializado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Juzgadores</a:t>
            </a:r>
            <a:r>
              <a:rPr lang="en-US" sz="2455" spc="103" dirty="0">
                <a:solidFill>
                  <a:srgbClr val="FFFFFF"/>
                </a:solidFill>
                <a:latin typeface="Montserrat"/>
                <a:ea typeface="Montserrat"/>
                <a:cs typeface="Montserrat"/>
                <a:sym typeface="Montserrat"/>
              </a:rPr>
              <a:t> y </a:t>
            </a:r>
            <a:r>
              <a:rPr lang="en-US" sz="2455" spc="103" dirty="0" err="1">
                <a:solidFill>
                  <a:srgbClr val="FFFFFF"/>
                </a:solidFill>
                <a:latin typeface="Montserrat"/>
                <a:ea typeface="Montserrat"/>
                <a:cs typeface="Montserrat"/>
                <a:sym typeface="Montserrat"/>
              </a:rPr>
              <a:t>Secretariado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consulta</a:t>
            </a:r>
            <a:r>
              <a:rPr lang="en-US" sz="2455" spc="103" dirty="0">
                <a:solidFill>
                  <a:srgbClr val="FFFFFF"/>
                </a:solidFill>
                <a:latin typeface="Montserrat"/>
                <a:ea typeface="Montserrat"/>
                <a:cs typeface="Montserrat"/>
                <a:sym typeface="Montserrat"/>
              </a:rPr>
              <a:t> de </a:t>
            </a:r>
            <a:r>
              <a:rPr lang="en-US" sz="2455" spc="103" dirty="0" err="1">
                <a:solidFill>
                  <a:srgbClr val="FFFFFF"/>
                </a:solidFill>
                <a:latin typeface="Montserrat"/>
                <a:ea typeface="Montserrat"/>
                <a:cs typeface="Montserrat"/>
                <a:sym typeface="Montserrat"/>
              </a:rPr>
              <a:t>información</a:t>
            </a:r>
            <a:r>
              <a:rPr lang="en-US" sz="2455" spc="103" dirty="0">
                <a:solidFill>
                  <a:srgbClr val="FFFFFF"/>
                </a:solidFill>
                <a:latin typeface="Montserrat"/>
                <a:ea typeface="Montserrat"/>
                <a:cs typeface="Montserrat"/>
                <a:sym typeface="Montserrat"/>
              </a:rPr>
              <a:t> en </a:t>
            </a:r>
            <a:r>
              <a:rPr lang="en-US" sz="2455" spc="103" dirty="0" err="1">
                <a:solidFill>
                  <a:srgbClr val="FFFFFF"/>
                </a:solidFill>
                <a:latin typeface="Montserrat"/>
                <a:ea typeface="Montserrat"/>
                <a:cs typeface="Montserrat"/>
                <a:sym typeface="Montserrat"/>
              </a:rPr>
              <a:t>servicios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públicos</a:t>
            </a:r>
            <a:r>
              <a:rPr lang="en-US" sz="2455" spc="103" dirty="0">
                <a:solidFill>
                  <a:srgbClr val="FFFFFF"/>
                </a:solidFill>
                <a:latin typeface="Montserrat"/>
                <a:ea typeface="Montserrat"/>
                <a:cs typeface="Montserrat"/>
                <a:sym typeface="Montserrat"/>
              </a:rPr>
              <a:t> chat </a:t>
            </a:r>
            <a:r>
              <a:rPr lang="en-US" sz="2455" spc="103" dirty="0" err="1">
                <a:solidFill>
                  <a:srgbClr val="FFFFFF"/>
                </a:solidFill>
                <a:latin typeface="Montserrat"/>
                <a:ea typeface="Montserrat"/>
                <a:cs typeface="Montserrat"/>
                <a:sym typeface="Montserrat"/>
              </a:rPr>
              <a:t>gpt</a:t>
            </a:r>
            <a:r>
              <a:rPr lang="en-US" sz="2455" spc="103" dirty="0">
                <a:solidFill>
                  <a:srgbClr val="FFFFFF"/>
                </a:solidFill>
                <a:latin typeface="Montserrat"/>
                <a:ea typeface="Montserrat"/>
                <a:cs typeface="Montserrat"/>
                <a:sym typeface="Montserrat"/>
              </a:rPr>
              <a:t>. Copilot. </a:t>
            </a:r>
          </a:p>
          <a:p>
            <a:pPr>
              <a:lnSpc>
                <a:spcPts val="3437"/>
              </a:lnSpc>
            </a:pPr>
            <a:r>
              <a:rPr lang="en-US" sz="2455" spc="103" dirty="0">
                <a:solidFill>
                  <a:srgbClr val="FFFFFF"/>
                </a:solidFill>
                <a:latin typeface="Montserrat"/>
                <a:ea typeface="Montserrat"/>
                <a:cs typeface="Montserrat"/>
                <a:sym typeface="Montserrat"/>
              </a:rPr>
              <a:t>- </a:t>
            </a:r>
            <a:r>
              <a:rPr lang="en-US" sz="2455" b="1" spc="103" dirty="0">
                <a:solidFill>
                  <a:srgbClr val="01E8B9"/>
                </a:solidFill>
                <a:latin typeface="Montserrat Bold"/>
                <a:ea typeface="Montserrat Bold"/>
                <a:cs typeface="Montserrat Bold"/>
                <a:sym typeface="Montserrat Bold"/>
              </a:rPr>
              <a:t>Europa.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Creoación</a:t>
            </a:r>
            <a:r>
              <a:rPr lang="en-US" sz="2455" spc="103" dirty="0">
                <a:solidFill>
                  <a:srgbClr val="FFFFFF"/>
                </a:solidFill>
                <a:latin typeface="Montserrat"/>
                <a:ea typeface="Montserrat"/>
                <a:cs typeface="Montserrat"/>
                <a:sym typeface="Montserrat"/>
              </a:rPr>
              <a:t> de un </a:t>
            </a:r>
            <a:r>
              <a:rPr lang="en-US" sz="2455" spc="103" dirty="0" err="1">
                <a:solidFill>
                  <a:srgbClr val="FFFFFF"/>
                </a:solidFill>
                <a:latin typeface="Montserrat"/>
                <a:ea typeface="Montserrat"/>
                <a:cs typeface="Montserrat"/>
                <a:sym typeface="Montserrat"/>
              </a:rPr>
              <a:t>reglamento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despues</a:t>
            </a:r>
            <a:r>
              <a:rPr lang="en-US" sz="2455" spc="103">
                <a:solidFill>
                  <a:srgbClr val="FFFFFF"/>
                </a:solidFill>
                <a:latin typeface="Montserrat"/>
                <a:ea typeface="Montserrat"/>
                <a:cs typeface="Montserrat"/>
                <a:sym typeface="Montserrat"/>
              </a:rPr>
              <a:t> un </a:t>
            </a:r>
            <a:r>
              <a:rPr lang="en-US" sz="2455" spc="103" dirty="0" err="1">
                <a:solidFill>
                  <a:srgbClr val="FFFFFF"/>
                </a:solidFill>
                <a:latin typeface="Montserrat"/>
                <a:ea typeface="Montserrat"/>
                <a:cs typeface="Montserrat"/>
                <a:sym typeface="Montserrat"/>
              </a:rPr>
              <a:t>consejo</a:t>
            </a:r>
            <a:r>
              <a:rPr lang="en-US" sz="2455" spc="103" dirty="0">
                <a:solidFill>
                  <a:srgbClr val="FFFFFF"/>
                </a:solidFill>
                <a:latin typeface="Montserrat"/>
                <a:ea typeface="Montserrat"/>
                <a:cs typeface="Montserrat"/>
                <a:sym typeface="Montserrat"/>
              </a:rPr>
              <a:t> de </a:t>
            </a:r>
            <a:r>
              <a:rPr lang="en-US" sz="2455" spc="103" dirty="0" err="1">
                <a:solidFill>
                  <a:srgbClr val="FFFFFF"/>
                </a:solidFill>
                <a:latin typeface="Montserrat"/>
                <a:ea typeface="Montserrat"/>
                <a:cs typeface="Montserrat"/>
                <a:sym typeface="Montserrat"/>
              </a:rPr>
              <a:t>administración</a:t>
            </a:r>
            <a:r>
              <a:rPr lang="en-US" sz="2455" spc="103" dirty="0">
                <a:solidFill>
                  <a:srgbClr val="FFFFFF"/>
                </a:solidFill>
                <a:latin typeface="Montserrat"/>
                <a:ea typeface="Montserrat"/>
                <a:cs typeface="Montserrat"/>
                <a:sym typeface="Montserrat"/>
              </a:rPr>
              <a:t> el </a:t>
            </a:r>
            <a:r>
              <a:rPr lang="en-US" sz="2455" spc="103" dirty="0" err="1">
                <a:solidFill>
                  <a:srgbClr val="FFFFFF"/>
                </a:solidFill>
                <a:latin typeface="Montserrat"/>
                <a:ea typeface="Montserrat"/>
                <a:cs typeface="Montserrat"/>
                <a:sym typeface="Montserrat"/>
              </a:rPr>
              <a:t>cual</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certifica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algunas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herramientas</a:t>
            </a:r>
            <a:r>
              <a:rPr lang="en-US" sz="2455" spc="103" dirty="0">
                <a:solidFill>
                  <a:srgbClr val="FFFFFF"/>
                </a:solidFill>
                <a:latin typeface="Montserrat"/>
                <a:ea typeface="Montserrat"/>
                <a:cs typeface="Montserrat"/>
                <a:sym typeface="Montserrat"/>
              </a:rPr>
              <a:t> de IA. </a:t>
            </a:r>
          </a:p>
          <a:p>
            <a:pPr>
              <a:lnSpc>
                <a:spcPts val="3437"/>
              </a:lnSpc>
            </a:pPr>
            <a:r>
              <a:rPr lang="en-US" sz="2455" spc="103" dirty="0">
                <a:solidFill>
                  <a:srgbClr val="FFFFFF"/>
                </a:solidFill>
                <a:latin typeface="Montserrat"/>
                <a:ea typeface="Montserrat"/>
                <a:cs typeface="Montserrat"/>
                <a:sym typeface="Montserrat"/>
              </a:rPr>
              <a:t>- </a:t>
            </a:r>
            <a:r>
              <a:rPr lang="en-US" sz="2455" b="1" spc="103" dirty="0">
                <a:solidFill>
                  <a:srgbClr val="FFFFFF"/>
                </a:solidFill>
                <a:latin typeface="Montserrat Bold"/>
                <a:ea typeface="Montserrat Bold"/>
                <a:cs typeface="Montserrat Bold"/>
                <a:sym typeface="Montserrat Bold"/>
              </a:rPr>
              <a:t>Nigeria.</a:t>
            </a:r>
            <a:r>
              <a:rPr lang="en-US" sz="2455" spc="103" dirty="0">
                <a:solidFill>
                  <a:srgbClr val="FFFFFF"/>
                </a:solidFill>
                <a:latin typeface="Montserrat"/>
                <a:ea typeface="Montserrat"/>
                <a:cs typeface="Montserrat"/>
                <a:sym typeface="Montserrat"/>
              </a:rPr>
              <a:t> </a:t>
            </a:r>
            <a:r>
              <a:rPr lang="en-US" sz="2455" b="1" spc="103" dirty="0" err="1">
                <a:solidFill>
                  <a:srgbClr val="01E8B9"/>
                </a:solidFill>
                <a:latin typeface="Montserrat Bold"/>
                <a:ea typeface="Montserrat Bold"/>
                <a:cs typeface="Montserrat Bold"/>
                <a:sym typeface="Montserrat Bold"/>
              </a:rPr>
              <a:t>Asiste</a:t>
            </a:r>
            <a:r>
              <a:rPr lang="en-US" sz="2455" b="1" spc="103" dirty="0">
                <a:solidFill>
                  <a:srgbClr val="01E8B9"/>
                </a:solidFill>
                <a:latin typeface="Montserrat Bold"/>
                <a:ea typeface="Montserrat Bold"/>
                <a:cs typeface="Montserrat Bold"/>
                <a:sym typeface="Montserrat Bold"/>
              </a:rPr>
              <a:t> de </a:t>
            </a:r>
            <a:r>
              <a:rPr lang="en-US" sz="2455" b="1" spc="103" dirty="0" err="1">
                <a:solidFill>
                  <a:srgbClr val="01E8B9"/>
                </a:solidFill>
                <a:latin typeface="Montserrat Bold"/>
                <a:ea typeface="Montserrat Bold"/>
                <a:cs typeface="Montserrat Bold"/>
                <a:sym typeface="Montserrat Bold"/>
              </a:rPr>
              <a:t>voz</a:t>
            </a:r>
            <a:r>
              <a:rPr lang="en-US" sz="2455" b="1" spc="103" dirty="0">
                <a:solidFill>
                  <a:srgbClr val="01E8B9"/>
                </a:solidFill>
                <a:latin typeface="Montserrat Bold"/>
                <a:ea typeface="Montserrat Bold"/>
                <a:cs typeface="Montserrat Bold"/>
                <a:sym typeface="Montserrat Bold"/>
              </a:rPr>
              <a:t> </a:t>
            </a:r>
            <a:r>
              <a:rPr lang="en-US" sz="2455" b="1" spc="103" dirty="0" err="1">
                <a:solidFill>
                  <a:srgbClr val="01E8B9"/>
                </a:solidFill>
                <a:latin typeface="Montserrat Bold"/>
                <a:ea typeface="Montserrat Bold"/>
                <a:cs typeface="Montserrat Bold"/>
                <a:sym typeface="Montserrat Bold"/>
              </a:rPr>
              <a:t>por</a:t>
            </a:r>
            <a:r>
              <a:rPr lang="en-US" sz="2455" b="1" spc="103" dirty="0">
                <a:solidFill>
                  <a:srgbClr val="01E8B9"/>
                </a:solidFill>
                <a:latin typeface="Montserrat Bold"/>
                <a:ea typeface="Montserrat Bold"/>
                <a:cs typeface="Montserrat Bold"/>
                <a:sym typeface="Montserrat Bold"/>
              </a:rPr>
              <a:t> </a:t>
            </a:r>
            <a:r>
              <a:rPr lang="en-US" sz="2455" b="1" spc="103" dirty="0" err="1">
                <a:solidFill>
                  <a:srgbClr val="01E8B9"/>
                </a:solidFill>
                <a:latin typeface="Montserrat Bold"/>
                <a:ea typeface="Montserrat Bold"/>
                <a:cs typeface="Montserrat Bold"/>
                <a:sym typeface="Montserrat Bold"/>
              </a:rPr>
              <a:t>disputas</a:t>
            </a:r>
            <a:r>
              <a:rPr lang="en-US" sz="2455" b="1" spc="103" dirty="0">
                <a:solidFill>
                  <a:srgbClr val="01E8B9"/>
                </a:solidFill>
                <a:latin typeface="Montserrat Bold"/>
                <a:ea typeface="Montserrat Bold"/>
                <a:cs typeface="Montserrat Bold"/>
                <a:sym typeface="Montserrat Bold"/>
              </a:rPr>
              <a:t> de </a:t>
            </a:r>
            <a:r>
              <a:rPr lang="en-US" sz="2455" b="1" spc="103" dirty="0" err="1">
                <a:solidFill>
                  <a:srgbClr val="01E8B9"/>
                </a:solidFill>
                <a:latin typeface="Montserrat Bold"/>
                <a:ea typeface="Montserrat Bold"/>
                <a:cs typeface="Montserrat Bold"/>
                <a:sym typeface="Montserrat Bold"/>
              </a:rPr>
              <a:t>territorio</a:t>
            </a:r>
            <a:r>
              <a:rPr lang="en-US" sz="2455" b="1" spc="103" dirty="0">
                <a:solidFill>
                  <a:srgbClr val="01E8B9"/>
                </a:solidFill>
                <a:latin typeface="Montserrat Bold"/>
                <a:ea typeface="Montserrat Bold"/>
                <a:cs typeface="Montserrat Bold"/>
                <a:sym typeface="Montserrat Bold"/>
              </a:rPr>
              <a:t> en Nigeria</a:t>
            </a:r>
            <a:r>
              <a:rPr lang="en-US" sz="2455" spc="103" dirty="0">
                <a:solidFill>
                  <a:srgbClr val="FFFFFF"/>
                </a:solidFill>
                <a:latin typeface="Montserrat"/>
                <a:ea typeface="Montserrat"/>
                <a:cs typeface="Montserrat"/>
                <a:sym typeface="Montserrat"/>
              </a:rPr>
              <a:t>. Base de </a:t>
            </a:r>
            <a:r>
              <a:rPr lang="en-US" sz="2455" spc="103" dirty="0" err="1">
                <a:solidFill>
                  <a:srgbClr val="FFFFFF"/>
                </a:solidFill>
                <a:latin typeface="Montserrat"/>
                <a:ea typeface="Montserrat"/>
                <a:cs typeface="Montserrat"/>
                <a:sym typeface="Montserrat"/>
              </a:rPr>
              <a:t>datos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que</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contesta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preguntas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que</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ayuda</a:t>
            </a:r>
            <a:r>
              <a:rPr lang="en-US" sz="2455" spc="103" dirty="0">
                <a:solidFill>
                  <a:srgbClr val="FFFFFF"/>
                </a:solidFill>
                <a:latin typeface="Montserrat"/>
                <a:ea typeface="Montserrat"/>
                <a:cs typeface="Montserrat"/>
                <a:sym typeface="Montserrat"/>
              </a:rPr>
              <a:t> con la </a:t>
            </a:r>
            <a:r>
              <a:rPr lang="en-US" sz="2455" spc="103" dirty="0" err="1">
                <a:solidFill>
                  <a:srgbClr val="FFFFFF"/>
                </a:solidFill>
                <a:latin typeface="Montserrat"/>
                <a:ea typeface="Montserrat"/>
                <a:cs typeface="Montserrat"/>
                <a:sym typeface="Montserrat"/>
              </a:rPr>
              <a:t>divulgación</a:t>
            </a:r>
            <a:r>
              <a:rPr lang="en-US" sz="2455" spc="103" dirty="0">
                <a:solidFill>
                  <a:srgbClr val="FFFFFF"/>
                </a:solidFill>
                <a:latin typeface="Montserrat"/>
                <a:ea typeface="Montserrat"/>
                <a:cs typeface="Montserrat"/>
                <a:sym typeface="Montserrat"/>
              </a:rPr>
              <a:t> de </a:t>
            </a:r>
            <a:r>
              <a:rPr lang="en-US" sz="2455" spc="103" dirty="0" err="1">
                <a:solidFill>
                  <a:srgbClr val="FFFFFF"/>
                </a:solidFill>
                <a:latin typeface="Montserrat"/>
                <a:ea typeface="Montserrat"/>
                <a:cs typeface="Montserrat"/>
                <a:sym typeface="Montserrat"/>
              </a:rPr>
              <a:t>textos</a:t>
            </a:r>
            <a:r>
              <a:rPr lang="en-US" sz="2455" spc="103" dirty="0">
                <a:solidFill>
                  <a:srgbClr val="FFFFFF"/>
                </a:solidFill>
                <a:latin typeface="Montserrat"/>
                <a:ea typeface="Montserrat"/>
                <a:cs typeface="Montserrat"/>
                <a:sym typeface="Montserrat"/>
              </a:rPr>
              <a:t> para </a:t>
            </a:r>
            <a:r>
              <a:rPr lang="en-US" sz="2455" spc="103" dirty="0" err="1">
                <a:solidFill>
                  <a:srgbClr val="FFFFFF"/>
                </a:solidFill>
                <a:latin typeface="Montserrat"/>
                <a:ea typeface="Montserrat"/>
                <a:cs typeface="Montserrat"/>
                <a:sym typeface="Montserrat"/>
              </a:rPr>
              <a:t>informar</a:t>
            </a:r>
            <a:r>
              <a:rPr lang="en-US" sz="2455" spc="103" dirty="0">
                <a:solidFill>
                  <a:srgbClr val="FFFFFF"/>
                </a:solidFill>
                <a:latin typeface="Montserrat"/>
                <a:ea typeface="Montserrat"/>
                <a:cs typeface="Montserrat"/>
                <a:sym typeface="Montserrat"/>
              </a:rPr>
              <a:t> a los </a:t>
            </a:r>
            <a:r>
              <a:rPr lang="en-US" sz="2455" spc="103" dirty="0" err="1">
                <a:solidFill>
                  <a:srgbClr val="FFFFFF"/>
                </a:solidFill>
                <a:latin typeface="Montserrat"/>
                <a:ea typeface="Montserrat"/>
                <a:cs typeface="Montserrat"/>
                <a:sym typeface="Montserrat"/>
              </a:rPr>
              <a:t>líderes</a:t>
            </a:r>
            <a:r>
              <a:rPr lang="en-US" sz="2455" spc="103" dirty="0">
                <a:solidFill>
                  <a:srgbClr val="FFFFFF"/>
                </a:solidFill>
                <a:latin typeface="Montserrat"/>
                <a:ea typeface="Montserrat"/>
                <a:cs typeface="Montserrat"/>
                <a:sym typeface="Montserrat"/>
              </a:rPr>
              <a:t> locales. https://viamo.io/, </a:t>
            </a:r>
          </a:p>
          <a:p>
            <a:pPr>
              <a:lnSpc>
                <a:spcPts val="3437"/>
              </a:lnSpc>
            </a:pPr>
            <a:r>
              <a:rPr lang="en-US" sz="2455" spc="103" dirty="0">
                <a:solidFill>
                  <a:srgbClr val="FFFFFF"/>
                </a:solidFill>
                <a:latin typeface="Montserrat"/>
                <a:ea typeface="Montserrat"/>
                <a:cs typeface="Montserrat"/>
                <a:sym typeface="Montserrat"/>
              </a:rPr>
              <a:t>- </a:t>
            </a:r>
            <a:r>
              <a:rPr lang="en-US" sz="2455" b="1" spc="103" dirty="0">
                <a:solidFill>
                  <a:srgbClr val="FFFFFF"/>
                </a:solidFill>
                <a:latin typeface="Montserrat Bold"/>
                <a:ea typeface="Montserrat Bold"/>
                <a:cs typeface="Montserrat Bold"/>
                <a:sym typeface="Montserrat Bold"/>
              </a:rPr>
              <a:t>India.</a:t>
            </a:r>
            <a:r>
              <a:rPr lang="en-US" sz="2455" spc="103" dirty="0">
                <a:solidFill>
                  <a:srgbClr val="FFFFFF"/>
                </a:solidFill>
                <a:latin typeface="Montserrat"/>
                <a:ea typeface="Montserrat"/>
                <a:cs typeface="Montserrat"/>
                <a:sym typeface="Montserrat"/>
              </a:rPr>
              <a:t> </a:t>
            </a:r>
            <a:r>
              <a:rPr lang="en-US" sz="2455" b="1" spc="103" dirty="0" err="1">
                <a:solidFill>
                  <a:srgbClr val="01E8B9"/>
                </a:solidFill>
                <a:latin typeface="Montserrat Bold"/>
                <a:ea typeface="Montserrat Bold"/>
                <a:cs typeface="Montserrat Bold"/>
                <a:sym typeface="Montserrat Bold"/>
              </a:rPr>
              <a:t>OpenNyAI</a:t>
            </a:r>
            <a:r>
              <a:rPr lang="en-US" sz="2455" b="1" spc="103" dirty="0">
                <a:solidFill>
                  <a:srgbClr val="01E8B9"/>
                </a:solidFill>
                <a:latin typeface="Montserrat Bold"/>
                <a:ea typeface="Montserrat Bold"/>
                <a:cs typeface="Montserrat Bold"/>
                <a:sym typeface="Montserrat Bold"/>
              </a:rPr>
              <a:t>.</a:t>
            </a:r>
            <a:r>
              <a:rPr lang="en-US" sz="2455" spc="103" dirty="0">
                <a:solidFill>
                  <a:srgbClr val="FFFFFF"/>
                </a:solidFill>
                <a:latin typeface="Montserrat"/>
                <a:ea typeface="Montserrat"/>
                <a:cs typeface="Montserrat"/>
                <a:sym typeface="Montserrat"/>
              </a:rPr>
              <a:t> https://opennyai.org/. </a:t>
            </a:r>
            <a:r>
              <a:rPr lang="en-US" sz="2455" spc="103" dirty="0" err="1">
                <a:solidFill>
                  <a:srgbClr val="FFFFFF"/>
                </a:solidFill>
                <a:latin typeface="Montserrat"/>
                <a:ea typeface="Montserrat"/>
                <a:cs typeface="Montserrat"/>
                <a:sym typeface="Montserrat"/>
              </a:rPr>
              <a:t>Lanzamiento</a:t>
            </a:r>
            <a:r>
              <a:rPr lang="en-US" sz="2455" spc="103" dirty="0">
                <a:solidFill>
                  <a:srgbClr val="FFFFFF"/>
                </a:solidFill>
                <a:latin typeface="Montserrat"/>
                <a:ea typeface="Montserrat"/>
                <a:cs typeface="Montserrat"/>
                <a:sym typeface="Montserrat"/>
              </a:rPr>
              <a:t> del primer tribunal 24x7 en la </a:t>
            </a:r>
            <a:r>
              <a:rPr lang="en-US" sz="2455" spc="103" dirty="0" err="1">
                <a:solidFill>
                  <a:srgbClr val="FFFFFF"/>
                </a:solidFill>
                <a:latin typeface="Montserrat"/>
                <a:ea typeface="Montserrat"/>
                <a:cs typeface="Montserrat"/>
                <a:sym typeface="Montserrat"/>
              </a:rPr>
              <a:t>india</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Evitan</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las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alucinaciones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aportando</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datos</a:t>
            </a:r>
            <a:r>
              <a:rPr lang="en-US" sz="2455" spc="103" dirty="0">
                <a:solidFill>
                  <a:srgbClr val="FFFFFF"/>
                </a:solidFill>
                <a:latin typeface="Montserrat"/>
                <a:ea typeface="Montserrat"/>
                <a:cs typeface="Montserrat"/>
                <a:sym typeface="Montserrat"/>
              </a:rPr>
              <a:t> </a:t>
            </a:r>
            <a:r>
              <a:rPr lang="en-US" sz="2455" spc="103" dirty="0" err="1">
                <a:solidFill>
                  <a:srgbClr val="FFFFFF"/>
                </a:solidFill>
                <a:latin typeface="Montserrat"/>
                <a:ea typeface="Montserrat"/>
                <a:cs typeface="Montserrat"/>
                <a:sym typeface="Montserrat"/>
              </a:rPr>
              <a:t>propios</a:t>
            </a:r>
            <a:r>
              <a:rPr lang="en-US" sz="2455" spc="103" dirty="0">
                <a:solidFill>
                  <a:srgbClr val="FFFFFF"/>
                </a:solidFill>
                <a:latin typeface="Montserrat"/>
                <a:ea typeface="Montserrat"/>
                <a:cs typeface="Montserrat"/>
                <a:sym typeface="Montserrat"/>
              </a:rPr>
              <a:t>. </a:t>
            </a:r>
          </a:p>
          <a:p>
            <a:pPr>
              <a:lnSpc>
                <a:spcPts val="3157"/>
              </a:lnSpc>
              <a:spcBef>
                <a:spcPct val="0"/>
              </a:spcBef>
            </a:pPr>
            <a:endParaRPr lang="en-US" sz="2455" spc="103" dirty="0">
              <a:solidFill>
                <a:srgbClr val="FFFFFF"/>
              </a:solidFill>
              <a:latin typeface="Montserrat"/>
              <a:ea typeface="Montserrat"/>
              <a:cs typeface="Montserrat"/>
              <a:sym typeface="Montserrat"/>
            </a:endParaRPr>
          </a:p>
        </p:txBody>
      </p:sp>
      <p:sp>
        <p:nvSpPr>
          <p:cNvPr id="4" name="Freeform 4">
            <a:extLst>
              <a:ext uri="{FF2B5EF4-FFF2-40B4-BE49-F238E27FC236}">
                <a16:creationId xmlns:a16="http://schemas.microsoft.com/office/drawing/2014/main" id="{8C3EF263-3597-C2B4-4675-E3A974B9E6F5}"/>
              </a:ext>
            </a:extLst>
          </p:cNvPr>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a:extLst>
              <a:ext uri="{FF2B5EF4-FFF2-40B4-BE49-F238E27FC236}">
                <a16:creationId xmlns:a16="http://schemas.microsoft.com/office/drawing/2014/main" id="{C301FADE-B18F-FF65-85DB-41CC207FAB97}"/>
              </a:ext>
            </a:extLst>
          </p:cNvPr>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Tree>
    <p:extLst>
      <p:ext uri="{BB962C8B-B14F-4D97-AF65-F5344CB8AC3E}">
        <p14:creationId xmlns:p14="http://schemas.microsoft.com/office/powerpoint/2010/main" val="2522707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2393913" y="59773"/>
            <a:ext cx="15102826" cy="2026196"/>
          </a:xfrm>
          <a:prstGeom prst="rect">
            <a:avLst/>
          </a:prstGeom>
        </p:spPr>
        <p:txBody>
          <a:bodyPr lIns="0" tIns="0" rIns="0" bIns="0" rtlCol="0" anchor="t">
            <a:spAutoFit/>
          </a:bodyPr>
          <a:lstStyle/>
          <a:p>
            <a:pPr algn="ctr">
              <a:lnSpc>
                <a:spcPts val="7949"/>
              </a:lnSpc>
              <a:spcBef>
                <a:spcPct val="0"/>
              </a:spcBef>
            </a:pPr>
            <a:r>
              <a:rPr lang="en-US" sz="5678" dirty="0" err="1">
                <a:solidFill>
                  <a:srgbClr val="FFFFFF"/>
                </a:solidFill>
                <a:latin typeface="Pattanakarn Expanded"/>
                <a:ea typeface="Pattanakarn Expanded"/>
                <a:cs typeface="Pattanakarn Expanded"/>
                <a:sym typeface="Pattanakarn Expanded"/>
              </a:rPr>
              <a:t>Casos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uso</a:t>
            </a:r>
            <a:r>
              <a:rPr lang="en-US" sz="5678" dirty="0">
                <a:solidFill>
                  <a:srgbClr val="FFFFFF"/>
                </a:solidFill>
                <a:latin typeface="Pattanakarn Expanded"/>
                <a:ea typeface="Pattanakarn Expanded"/>
                <a:cs typeface="Pattanakarn Expanded"/>
                <a:sym typeface="Pattanakarn Expanded"/>
              </a:rPr>
              <a:t> de la IA en </a:t>
            </a:r>
            <a:r>
              <a:rPr lang="en-US" sz="5678" dirty="0" err="1">
                <a:solidFill>
                  <a:srgbClr val="FFFFFF"/>
                </a:solidFill>
                <a:latin typeface="Pattanakarn Expanded"/>
                <a:ea typeface="Pattanakarn Expanded"/>
                <a:cs typeface="Pattanakarn Expanded"/>
                <a:sym typeface="Pattanakarn Expanded"/>
              </a:rPr>
              <a:t>temas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género</a:t>
            </a:r>
            <a:endParaRPr lang="en-US" sz="5678" dirty="0">
              <a:solidFill>
                <a:srgbClr val="FFFFFF"/>
              </a:solidFill>
              <a:latin typeface="Pattanakarn Expanded"/>
              <a:ea typeface="Pattanakarn Expanded"/>
              <a:cs typeface="Pattanakarn Expanded"/>
              <a:sym typeface="Pattanakarn Expanded"/>
            </a:endParaRPr>
          </a:p>
        </p:txBody>
      </p:sp>
      <p:sp>
        <p:nvSpPr>
          <p:cNvPr id="3" name="TextBox 3"/>
          <p:cNvSpPr txBox="1"/>
          <p:nvPr/>
        </p:nvSpPr>
        <p:spPr>
          <a:xfrm>
            <a:off x="315649" y="1979936"/>
            <a:ext cx="16707715" cy="1282402"/>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a:t>
            </a:r>
          </a:p>
        </p:txBody>
      </p:sp>
      <p:sp>
        <p:nvSpPr>
          <p:cNvPr id="4" name="Freeform 4"/>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81" y="2705100"/>
            <a:ext cx="5943600" cy="7326217"/>
          </a:xfrm>
          <a:prstGeom prst="rect">
            <a:avLst/>
          </a:prstGeom>
        </p:spPr>
      </p:pic>
      <p:pic>
        <p:nvPicPr>
          <p:cNvPr id="7" name="Imagen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5800" y="2705100"/>
            <a:ext cx="5881975" cy="7378604"/>
          </a:xfrm>
          <a:prstGeom prst="rect">
            <a:avLst/>
          </a:prstGeom>
        </p:spPr>
      </p:pic>
    </p:spTree>
    <p:extLst>
      <p:ext uri="{BB962C8B-B14F-4D97-AF65-F5344CB8AC3E}">
        <p14:creationId xmlns:p14="http://schemas.microsoft.com/office/powerpoint/2010/main" val="193015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2393913" y="59773"/>
            <a:ext cx="15102826" cy="2026196"/>
          </a:xfrm>
          <a:prstGeom prst="rect">
            <a:avLst/>
          </a:prstGeom>
        </p:spPr>
        <p:txBody>
          <a:bodyPr lIns="0" tIns="0" rIns="0" bIns="0" rtlCol="0" anchor="t">
            <a:spAutoFit/>
          </a:bodyPr>
          <a:lstStyle/>
          <a:p>
            <a:pPr algn="ctr">
              <a:lnSpc>
                <a:spcPts val="7949"/>
              </a:lnSpc>
              <a:spcBef>
                <a:spcPct val="0"/>
              </a:spcBef>
            </a:pPr>
            <a:r>
              <a:rPr lang="en-US" sz="5678" dirty="0" err="1">
                <a:solidFill>
                  <a:srgbClr val="FFFFFF"/>
                </a:solidFill>
                <a:latin typeface="Pattanakarn Expanded"/>
                <a:ea typeface="Pattanakarn Expanded"/>
                <a:cs typeface="Pattanakarn Expanded"/>
                <a:sym typeface="Pattanakarn Expanded"/>
              </a:rPr>
              <a:t>Casos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uso</a:t>
            </a:r>
            <a:r>
              <a:rPr lang="en-US" sz="5678" dirty="0">
                <a:solidFill>
                  <a:srgbClr val="FFFFFF"/>
                </a:solidFill>
                <a:latin typeface="Pattanakarn Expanded"/>
                <a:ea typeface="Pattanakarn Expanded"/>
                <a:cs typeface="Pattanakarn Expanded"/>
                <a:sym typeface="Pattanakarn Expanded"/>
              </a:rPr>
              <a:t> de la IA en </a:t>
            </a:r>
            <a:r>
              <a:rPr lang="en-US" sz="5678" dirty="0" err="1">
                <a:solidFill>
                  <a:srgbClr val="FFFFFF"/>
                </a:solidFill>
                <a:latin typeface="Pattanakarn Expanded"/>
                <a:ea typeface="Pattanakarn Expanded"/>
                <a:cs typeface="Pattanakarn Expanded"/>
                <a:sym typeface="Pattanakarn Expanded"/>
              </a:rPr>
              <a:t>temas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género</a:t>
            </a:r>
            <a:endParaRPr lang="en-US" sz="5678" dirty="0">
              <a:solidFill>
                <a:srgbClr val="FFFFFF"/>
              </a:solidFill>
              <a:latin typeface="Pattanakarn Expanded"/>
              <a:ea typeface="Pattanakarn Expanded"/>
              <a:cs typeface="Pattanakarn Expanded"/>
              <a:sym typeface="Pattanakarn Expanded"/>
            </a:endParaRPr>
          </a:p>
        </p:txBody>
      </p:sp>
      <p:sp>
        <p:nvSpPr>
          <p:cNvPr id="3" name="TextBox 3"/>
          <p:cNvSpPr txBox="1"/>
          <p:nvPr/>
        </p:nvSpPr>
        <p:spPr>
          <a:xfrm>
            <a:off x="315649" y="1979936"/>
            <a:ext cx="16707715" cy="1282402"/>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a:t>
            </a:r>
          </a:p>
        </p:txBody>
      </p:sp>
      <p:sp>
        <p:nvSpPr>
          <p:cNvPr id="4" name="Freeform 4"/>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187339"/>
            <a:ext cx="6477000" cy="8024283"/>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7000" y="2187339"/>
            <a:ext cx="6300906" cy="7820398"/>
          </a:xfrm>
          <a:prstGeom prst="rect">
            <a:avLst/>
          </a:prstGeom>
        </p:spPr>
      </p:pic>
    </p:spTree>
    <p:extLst>
      <p:ext uri="{BB962C8B-B14F-4D97-AF65-F5344CB8AC3E}">
        <p14:creationId xmlns:p14="http://schemas.microsoft.com/office/powerpoint/2010/main" val="2148253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2393913" y="59773"/>
            <a:ext cx="15102826" cy="2026196"/>
          </a:xfrm>
          <a:prstGeom prst="rect">
            <a:avLst/>
          </a:prstGeom>
        </p:spPr>
        <p:txBody>
          <a:bodyPr lIns="0" tIns="0" rIns="0" bIns="0" rtlCol="0" anchor="t">
            <a:spAutoFit/>
          </a:bodyPr>
          <a:lstStyle/>
          <a:p>
            <a:pPr algn="ctr">
              <a:lnSpc>
                <a:spcPts val="7949"/>
              </a:lnSpc>
              <a:spcBef>
                <a:spcPct val="0"/>
              </a:spcBef>
            </a:pPr>
            <a:r>
              <a:rPr lang="en-US" sz="5678" dirty="0" err="1">
                <a:solidFill>
                  <a:srgbClr val="FFFFFF"/>
                </a:solidFill>
                <a:latin typeface="Pattanakarn Expanded"/>
                <a:ea typeface="Pattanakarn Expanded"/>
                <a:cs typeface="Pattanakarn Expanded"/>
                <a:sym typeface="Pattanakarn Expanded"/>
              </a:rPr>
              <a:t>Casos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uso</a:t>
            </a:r>
            <a:r>
              <a:rPr lang="en-US" sz="5678" dirty="0">
                <a:solidFill>
                  <a:srgbClr val="FFFFFF"/>
                </a:solidFill>
                <a:latin typeface="Pattanakarn Expanded"/>
                <a:ea typeface="Pattanakarn Expanded"/>
                <a:cs typeface="Pattanakarn Expanded"/>
                <a:sym typeface="Pattanakarn Expanded"/>
              </a:rPr>
              <a:t> de la IA en </a:t>
            </a:r>
            <a:r>
              <a:rPr lang="en-US" sz="5678" dirty="0" err="1">
                <a:solidFill>
                  <a:srgbClr val="FFFFFF"/>
                </a:solidFill>
                <a:latin typeface="Pattanakarn Expanded"/>
                <a:ea typeface="Pattanakarn Expanded"/>
                <a:cs typeface="Pattanakarn Expanded"/>
                <a:sym typeface="Pattanakarn Expanded"/>
              </a:rPr>
              <a:t>temas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género</a:t>
            </a:r>
            <a:endParaRPr lang="en-US" sz="5678" dirty="0">
              <a:solidFill>
                <a:srgbClr val="FFFFFF"/>
              </a:solidFill>
              <a:latin typeface="Pattanakarn Expanded"/>
              <a:ea typeface="Pattanakarn Expanded"/>
              <a:cs typeface="Pattanakarn Expanded"/>
              <a:sym typeface="Pattanakarn Expanded"/>
            </a:endParaRPr>
          </a:p>
        </p:txBody>
      </p:sp>
      <p:sp>
        <p:nvSpPr>
          <p:cNvPr id="3" name="TextBox 3"/>
          <p:cNvSpPr txBox="1"/>
          <p:nvPr/>
        </p:nvSpPr>
        <p:spPr>
          <a:xfrm>
            <a:off x="315649" y="1979936"/>
            <a:ext cx="16707715" cy="1282402"/>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a:t>
            </a:r>
          </a:p>
        </p:txBody>
      </p:sp>
      <p:sp>
        <p:nvSpPr>
          <p:cNvPr id="4" name="Freeform 4"/>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051179"/>
            <a:ext cx="6575892" cy="8160444"/>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1468" y="2051179"/>
            <a:ext cx="6235675" cy="7790259"/>
          </a:xfrm>
          <a:prstGeom prst="rect">
            <a:avLst/>
          </a:prstGeom>
        </p:spPr>
      </p:pic>
    </p:spTree>
    <p:extLst>
      <p:ext uri="{BB962C8B-B14F-4D97-AF65-F5344CB8AC3E}">
        <p14:creationId xmlns:p14="http://schemas.microsoft.com/office/powerpoint/2010/main" val="255098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2393913" y="59773"/>
            <a:ext cx="15102826" cy="2026196"/>
          </a:xfrm>
          <a:prstGeom prst="rect">
            <a:avLst/>
          </a:prstGeom>
        </p:spPr>
        <p:txBody>
          <a:bodyPr lIns="0" tIns="0" rIns="0" bIns="0" rtlCol="0" anchor="t">
            <a:spAutoFit/>
          </a:bodyPr>
          <a:lstStyle/>
          <a:p>
            <a:pPr algn="ctr">
              <a:lnSpc>
                <a:spcPts val="7949"/>
              </a:lnSpc>
              <a:spcBef>
                <a:spcPct val="0"/>
              </a:spcBef>
            </a:pPr>
            <a:r>
              <a:rPr lang="en-US" sz="5678" dirty="0" err="1">
                <a:solidFill>
                  <a:srgbClr val="FFFFFF"/>
                </a:solidFill>
                <a:latin typeface="Pattanakarn Expanded"/>
                <a:ea typeface="Pattanakarn Expanded"/>
                <a:cs typeface="Pattanakarn Expanded"/>
                <a:sym typeface="Pattanakarn Expanded"/>
              </a:rPr>
              <a:t>Casos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uso</a:t>
            </a:r>
            <a:r>
              <a:rPr lang="en-US" sz="5678" dirty="0">
                <a:solidFill>
                  <a:srgbClr val="FFFFFF"/>
                </a:solidFill>
                <a:latin typeface="Pattanakarn Expanded"/>
                <a:ea typeface="Pattanakarn Expanded"/>
                <a:cs typeface="Pattanakarn Expanded"/>
                <a:sym typeface="Pattanakarn Expanded"/>
              </a:rPr>
              <a:t> de la IA en </a:t>
            </a:r>
            <a:r>
              <a:rPr lang="en-US" sz="5678" dirty="0" err="1">
                <a:solidFill>
                  <a:srgbClr val="FFFFFF"/>
                </a:solidFill>
                <a:latin typeface="Pattanakarn Expanded"/>
                <a:ea typeface="Pattanakarn Expanded"/>
                <a:cs typeface="Pattanakarn Expanded"/>
                <a:sym typeface="Pattanakarn Expanded"/>
              </a:rPr>
              <a:t>temas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género</a:t>
            </a:r>
            <a:endParaRPr lang="en-US" sz="5678" dirty="0">
              <a:solidFill>
                <a:srgbClr val="FFFFFF"/>
              </a:solidFill>
              <a:latin typeface="Pattanakarn Expanded"/>
              <a:ea typeface="Pattanakarn Expanded"/>
              <a:cs typeface="Pattanakarn Expanded"/>
              <a:sym typeface="Pattanakarn Expanded"/>
            </a:endParaRPr>
          </a:p>
        </p:txBody>
      </p:sp>
      <p:sp>
        <p:nvSpPr>
          <p:cNvPr id="3" name="TextBox 3"/>
          <p:cNvSpPr txBox="1"/>
          <p:nvPr/>
        </p:nvSpPr>
        <p:spPr>
          <a:xfrm>
            <a:off x="315649" y="1979936"/>
            <a:ext cx="16707715" cy="1282402"/>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a:t>
            </a:r>
          </a:p>
        </p:txBody>
      </p:sp>
      <p:sp>
        <p:nvSpPr>
          <p:cNvPr id="4" name="Freeform 4"/>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6800" y="2213688"/>
            <a:ext cx="5987541" cy="7426107"/>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5707" y="2051179"/>
            <a:ext cx="5845726" cy="7282754"/>
          </a:xfrm>
          <a:prstGeom prst="rect">
            <a:avLst/>
          </a:prstGeom>
        </p:spPr>
      </p:pic>
    </p:spTree>
    <p:extLst>
      <p:ext uri="{BB962C8B-B14F-4D97-AF65-F5344CB8AC3E}">
        <p14:creationId xmlns:p14="http://schemas.microsoft.com/office/powerpoint/2010/main" val="145769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a:extLst>
            <a:ext uri="{FF2B5EF4-FFF2-40B4-BE49-F238E27FC236}">
              <a16:creationId xmlns:a16="http://schemas.microsoft.com/office/drawing/2014/main" id="{375D3EB4-D14F-1A97-4791-4CB3125239D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B68606E-3F6A-8652-698B-48800C9906EB}"/>
              </a:ext>
            </a:extLst>
          </p:cNvPr>
          <p:cNvSpPr txBox="1"/>
          <p:nvPr/>
        </p:nvSpPr>
        <p:spPr>
          <a:xfrm>
            <a:off x="2393913" y="59773"/>
            <a:ext cx="15102826" cy="2026196"/>
          </a:xfrm>
          <a:prstGeom prst="rect">
            <a:avLst/>
          </a:prstGeom>
        </p:spPr>
        <p:txBody>
          <a:bodyPr lIns="0" tIns="0" rIns="0" bIns="0" rtlCol="0" anchor="t">
            <a:spAutoFit/>
          </a:bodyPr>
          <a:lstStyle/>
          <a:p>
            <a:pPr algn="ctr">
              <a:lnSpc>
                <a:spcPts val="7949"/>
              </a:lnSpc>
              <a:spcBef>
                <a:spcPct val="0"/>
              </a:spcBef>
            </a:pPr>
            <a:r>
              <a:rPr lang="en-US" sz="5678" dirty="0" err="1">
                <a:solidFill>
                  <a:srgbClr val="FFFFFF"/>
                </a:solidFill>
                <a:latin typeface="Pattanakarn Expanded"/>
                <a:ea typeface="Pattanakarn Expanded"/>
                <a:cs typeface="Pattanakarn Expanded"/>
                <a:sym typeface="Pattanakarn Expanded"/>
              </a:rPr>
              <a:t>Casos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uso</a:t>
            </a:r>
            <a:r>
              <a:rPr lang="en-US" sz="5678" dirty="0">
                <a:solidFill>
                  <a:srgbClr val="FFFFFF"/>
                </a:solidFill>
                <a:latin typeface="Pattanakarn Expanded"/>
                <a:ea typeface="Pattanakarn Expanded"/>
                <a:cs typeface="Pattanakarn Expanded"/>
                <a:sym typeface="Pattanakarn Expanded"/>
              </a:rPr>
              <a:t> de la IA en </a:t>
            </a:r>
            <a:r>
              <a:rPr lang="en-US" sz="5678" dirty="0" err="1">
                <a:solidFill>
                  <a:srgbClr val="FFFFFF"/>
                </a:solidFill>
                <a:latin typeface="Pattanakarn Expanded"/>
                <a:ea typeface="Pattanakarn Expanded"/>
                <a:cs typeface="Pattanakarn Expanded"/>
                <a:sym typeface="Pattanakarn Expanded"/>
              </a:rPr>
              <a:t>temas</a:t>
            </a:r>
            <a:r>
              <a:rPr lang="en-US" sz="5678" dirty="0">
                <a:solidFill>
                  <a:srgbClr val="FFFFFF"/>
                </a:solidFill>
                <a:latin typeface="Pattanakarn Expanded"/>
                <a:ea typeface="Pattanakarn Expanded"/>
                <a:cs typeface="Pattanakarn Expanded"/>
                <a:sym typeface="Pattanakarn Expanded"/>
              </a:rPr>
              <a:t> de </a:t>
            </a:r>
            <a:r>
              <a:rPr lang="en-US" sz="5678" dirty="0" err="1">
                <a:solidFill>
                  <a:srgbClr val="FFFFFF"/>
                </a:solidFill>
                <a:latin typeface="Pattanakarn Expanded"/>
                <a:ea typeface="Pattanakarn Expanded"/>
                <a:cs typeface="Pattanakarn Expanded"/>
                <a:sym typeface="Pattanakarn Expanded"/>
              </a:rPr>
              <a:t>género</a:t>
            </a:r>
            <a:endParaRPr lang="en-US" sz="5678" dirty="0">
              <a:solidFill>
                <a:srgbClr val="FFFFFF"/>
              </a:solidFill>
              <a:latin typeface="Pattanakarn Expanded"/>
              <a:ea typeface="Pattanakarn Expanded"/>
              <a:cs typeface="Pattanakarn Expanded"/>
              <a:sym typeface="Pattanakarn Expanded"/>
            </a:endParaRPr>
          </a:p>
        </p:txBody>
      </p:sp>
      <p:sp>
        <p:nvSpPr>
          <p:cNvPr id="3" name="TextBox 3">
            <a:extLst>
              <a:ext uri="{FF2B5EF4-FFF2-40B4-BE49-F238E27FC236}">
                <a16:creationId xmlns:a16="http://schemas.microsoft.com/office/drawing/2014/main" id="{7E9CA76A-748E-9735-DF17-D5F5E432C006}"/>
              </a:ext>
            </a:extLst>
          </p:cNvPr>
          <p:cNvSpPr txBox="1"/>
          <p:nvPr/>
        </p:nvSpPr>
        <p:spPr>
          <a:xfrm>
            <a:off x="315649" y="1979936"/>
            <a:ext cx="16707715" cy="1282402"/>
          </a:xfrm>
          <a:prstGeom prst="rect">
            <a:avLst/>
          </a:prstGeom>
        </p:spPr>
        <p:txBody>
          <a:bodyPr lIns="0" tIns="0" rIns="0" bIns="0" rtlCol="0" anchor="t">
            <a:spAutoFit/>
          </a:bodyPr>
          <a:lstStyle/>
          <a:p>
            <a:pPr>
              <a:lnSpc>
                <a:spcPts val="3157"/>
              </a:lnSpc>
            </a:pPr>
            <a:endParaRPr dirty="0">
              <a:solidFill>
                <a:prstClr val="white"/>
              </a:solidFill>
            </a:endParaRPr>
          </a:p>
          <a:p>
            <a:pPr>
              <a:lnSpc>
                <a:spcPts val="3437"/>
              </a:lnSpc>
            </a:pPr>
            <a:r>
              <a:rPr lang="en-US" sz="2455" spc="103" dirty="0">
                <a:solidFill>
                  <a:srgbClr val="FFFFFF"/>
                </a:solidFill>
                <a:latin typeface="Montserrat"/>
                <a:ea typeface="Montserrat"/>
                <a:cs typeface="Montserrat"/>
                <a:sym typeface="Montserrat"/>
              </a:rPr>
              <a:t> </a:t>
            </a:r>
          </a:p>
          <a:p>
            <a:pPr>
              <a:lnSpc>
                <a:spcPts val="3437"/>
              </a:lnSpc>
            </a:pPr>
            <a:r>
              <a:rPr lang="en-US" sz="2455" spc="103" dirty="0">
                <a:solidFill>
                  <a:srgbClr val="FFFFFF"/>
                </a:solidFill>
                <a:latin typeface="Montserrat"/>
                <a:ea typeface="Montserrat"/>
                <a:cs typeface="Montserrat"/>
                <a:sym typeface="Montserrat"/>
              </a:rPr>
              <a:t>-</a:t>
            </a:r>
          </a:p>
        </p:txBody>
      </p:sp>
      <p:sp>
        <p:nvSpPr>
          <p:cNvPr id="4" name="Freeform 4">
            <a:extLst>
              <a:ext uri="{FF2B5EF4-FFF2-40B4-BE49-F238E27FC236}">
                <a16:creationId xmlns:a16="http://schemas.microsoft.com/office/drawing/2014/main" id="{260E79DB-9377-5229-EE02-E3F4DDFEE434}"/>
              </a:ext>
            </a:extLst>
          </p:cNvPr>
          <p:cNvSpPr/>
          <p:nvPr/>
        </p:nvSpPr>
        <p:spPr>
          <a:xfrm>
            <a:off x="-1730640" y="-1812063"/>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sp>
        <p:nvSpPr>
          <p:cNvPr id="5" name="Freeform 5">
            <a:extLst>
              <a:ext uri="{FF2B5EF4-FFF2-40B4-BE49-F238E27FC236}">
                <a16:creationId xmlns:a16="http://schemas.microsoft.com/office/drawing/2014/main" id="{D2A5866D-22CE-C241-6109-AD3FEAE75782}"/>
              </a:ext>
            </a:extLst>
          </p:cNvPr>
          <p:cNvSpPr/>
          <p:nvPr/>
        </p:nvSpPr>
        <p:spPr>
          <a:xfrm>
            <a:off x="16347143" y="8280002"/>
            <a:ext cx="3863242" cy="3863242"/>
          </a:xfrm>
          <a:custGeom>
            <a:avLst/>
            <a:gdLst/>
            <a:ahLst/>
            <a:cxnLst/>
            <a:rect l="l" t="t" r="r" b="b"/>
            <a:pathLst>
              <a:path w="3863242" h="3863242">
                <a:moveTo>
                  <a:pt x="0" y="0"/>
                </a:moveTo>
                <a:lnTo>
                  <a:pt x="3863242" y="0"/>
                </a:lnTo>
                <a:lnTo>
                  <a:pt x="3863242" y="3863241"/>
                </a:lnTo>
                <a:lnTo>
                  <a:pt x="0" y="386324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s-419">
              <a:solidFill>
                <a:prstClr val="white"/>
              </a:solidFill>
            </a:endParaRPr>
          </a:p>
        </p:txBody>
      </p:sp>
      <p:pic>
        <p:nvPicPr>
          <p:cNvPr id="6" name="Imagen 5">
            <a:extLst>
              <a:ext uri="{FF2B5EF4-FFF2-40B4-BE49-F238E27FC236}">
                <a16:creationId xmlns:a16="http://schemas.microsoft.com/office/drawing/2014/main" id="{7BA40438-5401-CA3A-D612-CAE339099921}"/>
              </a:ext>
            </a:extLst>
          </p:cNvPr>
          <p:cNvPicPr>
            <a:picLocks noChangeAspect="1"/>
          </p:cNvPicPr>
          <p:nvPr/>
        </p:nvPicPr>
        <p:blipFill>
          <a:blip r:embed="rId4"/>
          <a:stretch>
            <a:fillRect/>
          </a:stretch>
        </p:blipFill>
        <p:spPr>
          <a:xfrm>
            <a:off x="6705600" y="2085969"/>
            <a:ext cx="6067425" cy="7280910"/>
          </a:xfrm>
          <a:prstGeom prst="rect">
            <a:avLst/>
          </a:prstGeom>
        </p:spPr>
      </p:pic>
    </p:spTree>
    <p:extLst>
      <p:ext uri="{BB962C8B-B14F-4D97-AF65-F5344CB8AC3E}">
        <p14:creationId xmlns:p14="http://schemas.microsoft.com/office/powerpoint/2010/main" val="1970389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3205C">
                <a:alpha val="100000"/>
              </a:srgbClr>
            </a:gs>
            <a:gs pos="100000">
              <a:srgbClr val="11132C">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3762182" y="2857110"/>
            <a:ext cx="10763636" cy="1371612"/>
          </a:xfrm>
          <a:prstGeom prst="rect">
            <a:avLst/>
          </a:prstGeom>
        </p:spPr>
        <p:txBody>
          <a:bodyPr lIns="0" tIns="0" rIns="0" bIns="0" rtlCol="0" anchor="t">
            <a:spAutoFit/>
          </a:bodyPr>
          <a:lstStyle/>
          <a:p>
            <a:pPr marL="0" lvl="0" indent="0" algn="ctr">
              <a:lnSpc>
                <a:spcPts val="11209"/>
              </a:lnSpc>
              <a:spcBef>
                <a:spcPct val="0"/>
              </a:spcBef>
            </a:pPr>
            <a:r>
              <a:rPr lang="en-US" sz="8006">
                <a:solidFill>
                  <a:srgbClr val="FFFFFF"/>
                </a:solidFill>
                <a:latin typeface="Pattanakarn Expanded"/>
                <a:ea typeface="Pattanakarn Expanded"/>
                <a:cs typeface="Pattanakarn Expanded"/>
                <a:sym typeface="Pattanakarn Expanded"/>
              </a:rPr>
              <a:t>Muchas Gracias</a:t>
            </a:r>
          </a:p>
        </p:txBody>
      </p:sp>
      <p:grpSp>
        <p:nvGrpSpPr>
          <p:cNvPr id="3" name="Group 3"/>
          <p:cNvGrpSpPr/>
          <p:nvPr/>
        </p:nvGrpSpPr>
        <p:grpSpPr>
          <a:xfrm rot="-5400000">
            <a:off x="7466866" y="-1399181"/>
            <a:ext cx="3354268" cy="10636853"/>
            <a:chOff x="0" y="0"/>
            <a:chExt cx="7565587" cy="23991531"/>
          </a:xfrm>
        </p:grpSpPr>
        <p:sp>
          <p:nvSpPr>
            <p:cNvPr id="4" name="Freeform 4"/>
            <p:cNvSpPr/>
            <p:nvPr/>
          </p:nvSpPr>
          <p:spPr>
            <a:xfrm>
              <a:off x="0" y="0"/>
              <a:ext cx="7565714" cy="23991658"/>
            </a:xfrm>
            <a:custGeom>
              <a:avLst/>
              <a:gdLst/>
              <a:ahLst/>
              <a:cxnLst/>
              <a:rect l="l" t="t" r="r" b="b"/>
              <a:pathLst>
                <a:path w="7565714" h="23991658">
                  <a:moveTo>
                    <a:pt x="5772186" y="0"/>
                  </a:moveTo>
                  <a:lnTo>
                    <a:pt x="0" y="0"/>
                  </a:lnTo>
                  <a:lnTo>
                    <a:pt x="0" y="22039064"/>
                  </a:lnTo>
                  <a:cubicBezTo>
                    <a:pt x="0" y="23199813"/>
                    <a:pt x="791845" y="23991658"/>
                    <a:pt x="1765046" y="23991658"/>
                  </a:cubicBezTo>
                  <a:lnTo>
                    <a:pt x="7565714" y="23991658"/>
                  </a:lnTo>
                  <a:lnTo>
                    <a:pt x="7565714" y="1953373"/>
                  </a:lnTo>
                  <a:cubicBezTo>
                    <a:pt x="7565587" y="791845"/>
                    <a:pt x="6773869" y="0"/>
                    <a:pt x="5772186" y="0"/>
                  </a:cubicBezTo>
                  <a:close/>
                  <a:moveTo>
                    <a:pt x="7438587" y="23864531"/>
                  </a:moveTo>
                  <a:lnTo>
                    <a:pt x="1765046" y="23864531"/>
                  </a:lnTo>
                  <a:cubicBezTo>
                    <a:pt x="861822" y="23864531"/>
                    <a:pt x="127000" y="23129709"/>
                    <a:pt x="127000" y="22039064"/>
                  </a:cubicBezTo>
                  <a:lnTo>
                    <a:pt x="127000" y="127000"/>
                  </a:lnTo>
                  <a:lnTo>
                    <a:pt x="5772186" y="127000"/>
                  </a:lnTo>
                  <a:cubicBezTo>
                    <a:pt x="6703892" y="127000"/>
                    <a:pt x="7438714" y="861822"/>
                    <a:pt x="7438714" y="1953373"/>
                  </a:cubicBezTo>
                  <a:lnTo>
                    <a:pt x="7438714" y="23864531"/>
                  </a:lnTo>
                  <a:close/>
                </a:path>
              </a:pathLst>
            </a:custGeom>
            <a:gradFill rotWithShape="1">
              <a:gsLst>
                <a:gs pos="0">
                  <a:srgbClr val="00F6B7">
                    <a:alpha val="100000"/>
                  </a:srgbClr>
                </a:gs>
                <a:gs pos="100000">
                  <a:srgbClr val="057FC0">
                    <a:alpha val="100000"/>
                  </a:srgbClr>
                </a:gs>
              </a:gsLst>
              <a:lin ang="5400000"/>
            </a:gradFill>
          </p:spPr>
          <p:txBody>
            <a:bodyPr/>
            <a:lstStyle/>
            <a:p>
              <a:endParaRPr lang="es-419"/>
            </a:p>
          </p:txBody>
        </p:sp>
      </p:grpSp>
      <p:grpSp>
        <p:nvGrpSpPr>
          <p:cNvPr id="5" name="Group 5"/>
          <p:cNvGrpSpPr/>
          <p:nvPr/>
        </p:nvGrpSpPr>
        <p:grpSpPr>
          <a:xfrm>
            <a:off x="7211382" y="5310165"/>
            <a:ext cx="4848661" cy="2734724"/>
            <a:chOff x="0" y="0"/>
            <a:chExt cx="1059390" cy="597513"/>
          </a:xfrm>
        </p:grpSpPr>
        <p:sp>
          <p:nvSpPr>
            <p:cNvPr id="6" name="Freeform 6"/>
            <p:cNvSpPr/>
            <p:nvPr/>
          </p:nvSpPr>
          <p:spPr>
            <a:xfrm>
              <a:off x="0" y="0"/>
              <a:ext cx="1059390" cy="597513"/>
            </a:xfrm>
            <a:custGeom>
              <a:avLst/>
              <a:gdLst/>
              <a:ahLst/>
              <a:cxnLst/>
              <a:rect l="l" t="t" r="r" b="b"/>
              <a:pathLst>
                <a:path w="1059390" h="597513">
                  <a:moveTo>
                    <a:pt x="36724" y="0"/>
                  </a:moveTo>
                  <a:lnTo>
                    <a:pt x="1022666" y="0"/>
                  </a:lnTo>
                  <a:cubicBezTo>
                    <a:pt x="1032406" y="0"/>
                    <a:pt x="1041747" y="3869"/>
                    <a:pt x="1048634" y="10756"/>
                  </a:cubicBezTo>
                  <a:cubicBezTo>
                    <a:pt x="1055521" y="17643"/>
                    <a:pt x="1059390" y="26984"/>
                    <a:pt x="1059390" y="36724"/>
                  </a:cubicBezTo>
                  <a:lnTo>
                    <a:pt x="1059390" y="560789"/>
                  </a:lnTo>
                  <a:cubicBezTo>
                    <a:pt x="1059390" y="570529"/>
                    <a:pt x="1055521" y="579870"/>
                    <a:pt x="1048634" y="586757"/>
                  </a:cubicBezTo>
                  <a:cubicBezTo>
                    <a:pt x="1041747" y="593644"/>
                    <a:pt x="1032406" y="597513"/>
                    <a:pt x="1022666" y="597513"/>
                  </a:cubicBezTo>
                  <a:lnTo>
                    <a:pt x="36724" y="597513"/>
                  </a:lnTo>
                  <a:cubicBezTo>
                    <a:pt x="26984" y="597513"/>
                    <a:pt x="17643" y="593644"/>
                    <a:pt x="10756" y="586757"/>
                  </a:cubicBezTo>
                  <a:cubicBezTo>
                    <a:pt x="3869" y="579870"/>
                    <a:pt x="0" y="570529"/>
                    <a:pt x="0" y="560789"/>
                  </a:cubicBezTo>
                  <a:lnTo>
                    <a:pt x="0" y="36724"/>
                  </a:lnTo>
                  <a:cubicBezTo>
                    <a:pt x="0" y="26984"/>
                    <a:pt x="3869" y="17643"/>
                    <a:pt x="10756" y="10756"/>
                  </a:cubicBezTo>
                  <a:cubicBezTo>
                    <a:pt x="17643" y="3869"/>
                    <a:pt x="26984" y="0"/>
                    <a:pt x="36724" y="0"/>
                  </a:cubicBezTo>
                  <a:close/>
                </a:path>
              </a:pathLst>
            </a:custGeom>
            <a:gradFill rotWithShape="1">
              <a:gsLst>
                <a:gs pos="0">
                  <a:srgbClr val="00F6B7">
                    <a:alpha val="100000"/>
                  </a:srgbClr>
                </a:gs>
                <a:gs pos="100000">
                  <a:srgbClr val="57C3FD">
                    <a:alpha val="100000"/>
                  </a:srgbClr>
                </a:gs>
              </a:gsLst>
              <a:lin ang="5400000"/>
            </a:gradFill>
            <a:ln cap="rnd">
              <a:noFill/>
              <a:prstDash val="solid"/>
              <a:round/>
            </a:ln>
          </p:spPr>
          <p:txBody>
            <a:bodyPr/>
            <a:lstStyle/>
            <a:p>
              <a:endParaRPr lang="es-419"/>
            </a:p>
          </p:txBody>
        </p:sp>
        <p:sp>
          <p:nvSpPr>
            <p:cNvPr id="7" name="TextBox 7"/>
            <p:cNvSpPr txBox="1"/>
            <p:nvPr/>
          </p:nvSpPr>
          <p:spPr>
            <a:xfrm>
              <a:off x="0" y="-95250"/>
              <a:ext cx="1059390" cy="692763"/>
            </a:xfrm>
            <a:prstGeom prst="rect">
              <a:avLst/>
            </a:prstGeom>
          </p:spPr>
          <p:txBody>
            <a:bodyPr lIns="50800" tIns="50800" rIns="50800" bIns="50800" rtlCol="0" anchor="ctr"/>
            <a:lstStyle/>
            <a:p>
              <a:pPr marL="0" lvl="0" indent="0" algn="l">
                <a:lnSpc>
                  <a:spcPts val="2898"/>
                </a:lnSpc>
                <a:spcBef>
                  <a:spcPct val="0"/>
                </a:spcBef>
              </a:pPr>
              <a:endParaRPr/>
            </a:p>
          </p:txBody>
        </p:sp>
      </p:grpSp>
      <p:grpSp>
        <p:nvGrpSpPr>
          <p:cNvPr id="8" name="Group 8"/>
          <p:cNvGrpSpPr>
            <a:grpSpLocks noChangeAspect="1"/>
          </p:cNvGrpSpPr>
          <p:nvPr/>
        </p:nvGrpSpPr>
        <p:grpSpPr>
          <a:xfrm>
            <a:off x="5334416" y="5020023"/>
            <a:ext cx="2735316" cy="2735316"/>
            <a:chOff x="0" y="0"/>
            <a:chExt cx="14840029" cy="14840029"/>
          </a:xfrm>
        </p:grpSpPr>
        <p:sp>
          <p:nvSpPr>
            <p:cNvPr id="9" name="Freeform 9"/>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gradFill rotWithShape="1">
              <a:gsLst>
                <a:gs pos="0">
                  <a:srgbClr val="00F6B7">
                    <a:alpha val="100000"/>
                  </a:srgbClr>
                </a:gs>
                <a:gs pos="100000">
                  <a:srgbClr val="057FC0">
                    <a:alpha val="100000"/>
                  </a:srgbClr>
                </a:gs>
              </a:gsLst>
              <a:lin ang="5400000"/>
            </a:gradFill>
          </p:spPr>
          <p:txBody>
            <a:bodyPr/>
            <a:lstStyle/>
            <a:p>
              <a:endParaRPr lang="es-419"/>
            </a:p>
          </p:txBody>
        </p:sp>
        <p:sp>
          <p:nvSpPr>
            <p:cNvPr id="10" name="Freeform 10"/>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gradFill rotWithShape="1">
              <a:gsLst>
                <a:gs pos="0">
                  <a:srgbClr val="03205C">
                    <a:alpha val="100000"/>
                  </a:srgbClr>
                </a:gs>
                <a:gs pos="100000">
                  <a:srgbClr val="11132C">
                    <a:alpha val="100000"/>
                  </a:srgbClr>
                </a:gs>
              </a:gsLst>
              <a:path path="circle">
                <a:fillToRect r="100000" b="100000"/>
              </a:path>
              <a:tileRect l="-100000" t="-100000"/>
            </a:gradFill>
          </p:spPr>
          <p:txBody>
            <a:bodyPr/>
            <a:lstStyle/>
            <a:p>
              <a:endParaRPr lang="es-419"/>
            </a:p>
          </p:txBody>
        </p:sp>
        <p:sp>
          <p:nvSpPr>
            <p:cNvPr id="11" name="Freeform 11"/>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2"/>
              <a:stretch>
                <a:fillRect l="-24665" r="-24665"/>
              </a:stretch>
            </a:blipFill>
          </p:spPr>
          <p:txBody>
            <a:bodyPr/>
            <a:lstStyle/>
            <a:p>
              <a:endParaRPr lang="es-419"/>
            </a:p>
          </p:txBody>
        </p:sp>
      </p:grpSp>
      <p:sp>
        <p:nvSpPr>
          <p:cNvPr id="12" name="Freeform 12"/>
          <p:cNvSpPr/>
          <p:nvPr/>
        </p:nvSpPr>
        <p:spPr>
          <a:xfrm>
            <a:off x="8242434" y="6614562"/>
            <a:ext cx="485702" cy="485702"/>
          </a:xfrm>
          <a:custGeom>
            <a:avLst/>
            <a:gdLst/>
            <a:ahLst/>
            <a:cxnLst/>
            <a:rect l="l" t="t" r="r" b="b"/>
            <a:pathLst>
              <a:path w="485702" h="485702">
                <a:moveTo>
                  <a:pt x="0" y="0"/>
                </a:moveTo>
                <a:lnTo>
                  <a:pt x="485702" y="0"/>
                </a:lnTo>
                <a:lnTo>
                  <a:pt x="485702" y="485703"/>
                </a:lnTo>
                <a:lnTo>
                  <a:pt x="0" y="485703"/>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s-419"/>
          </a:p>
        </p:txBody>
      </p:sp>
      <p:sp>
        <p:nvSpPr>
          <p:cNvPr id="13" name="Freeform 13"/>
          <p:cNvSpPr/>
          <p:nvPr/>
        </p:nvSpPr>
        <p:spPr>
          <a:xfrm>
            <a:off x="8236206" y="6036200"/>
            <a:ext cx="491930" cy="491930"/>
          </a:xfrm>
          <a:custGeom>
            <a:avLst/>
            <a:gdLst/>
            <a:ahLst/>
            <a:cxnLst/>
            <a:rect l="l" t="t" r="r" b="b"/>
            <a:pathLst>
              <a:path w="491930" h="491930">
                <a:moveTo>
                  <a:pt x="0" y="0"/>
                </a:moveTo>
                <a:lnTo>
                  <a:pt x="491930" y="0"/>
                </a:lnTo>
                <a:lnTo>
                  <a:pt x="491930" y="491930"/>
                </a:lnTo>
                <a:lnTo>
                  <a:pt x="0" y="491930"/>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s-419"/>
          </a:p>
        </p:txBody>
      </p:sp>
      <p:sp>
        <p:nvSpPr>
          <p:cNvPr id="14" name="Freeform 14"/>
          <p:cNvSpPr/>
          <p:nvPr/>
        </p:nvSpPr>
        <p:spPr>
          <a:xfrm>
            <a:off x="8242434" y="7193529"/>
            <a:ext cx="485702" cy="485702"/>
          </a:xfrm>
          <a:custGeom>
            <a:avLst/>
            <a:gdLst/>
            <a:ahLst/>
            <a:cxnLst/>
            <a:rect l="l" t="t" r="r" b="b"/>
            <a:pathLst>
              <a:path w="485702" h="485702">
                <a:moveTo>
                  <a:pt x="0" y="0"/>
                </a:moveTo>
                <a:lnTo>
                  <a:pt x="485702" y="0"/>
                </a:lnTo>
                <a:lnTo>
                  <a:pt x="485702" y="485702"/>
                </a:lnTo>
                <a:lnTo>
                  <a:pt x="0" y="485702"/>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s-419"/>
          </a:p>
        </p:txBody>
      </p:sp>
      <p:sp>
        <p:nvSpPr>
          <p:cNvPr id="15" name="Freeform 15"/>
          <p:cNvSpPr/>
          <p:nvPr/>
        </p:nvSpPr>
        <p:spPr>
          <a:xfrm>
            <a:off x="14258884" y="-4138987"/>
            <a:ext cx="8058233" cy="8058233"/>
          </a:xfrm>
          <a:custGeom>
            <a:avLst/>
            <a:gdLst/>
            <a:ahLst/>
            <a:cxnLst/>
            <a:rect l="l" t="t" r="r" b="b"/>
            <a:pathLst>
              <a:path w="8058233" h="8058233">
                <a:moveTo>
                  <a:pt x="0" y="0"/>
                </a:moveTo>
                <a:lnTo>
                  <a:pt x="8058232" y="0"/>
                </a:lnTo>
                <a:lnTo>
                  <a:pt x="8058232" y="8058233"/>
                </a:lnTo>
                <a:lnTo>
                  <a:pt x="0" y="805823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s-419"/>
          </a:p>
        </p:txBody>
      </p:sp>
      <p:sp>
        <p:nvSpPr>
          <p:cNvPr id="16" name="Freeform 16"/>
          <p:cNvSpPr/>
          <p:nvPr/>
        </p:nvSpPr>
        <p:spPr>
          <a:xfrm>
            <a:off x="-3542966" y="6282165"/>
            <a:ext cx="8058233" cy="8058233"/>
          </a:xfrm>
          <a:custGeom>
            <a:avLst/>
            <a:gdLst/>
            <a:ahLst/>
            <a:cxnLst/>
            <a:rect l="l" t="t" r="r" b="b"/>
            <a:pathLst>
              <a:path w="8058233" h="8058233">
                <a:moveTo>
                  <a:pt x="0" y="0"/>
                </a:moveTo>
                <a:lnTo>
                  <a:pt x="8058232" y="0"/>
                </a:lnTo>
                <a:lnTo>
                  <a:pt x="8058232" y="8058233"/>
                </a:lnTo>
                <a:lnTo>
                  <a:pt x="0" y="805823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s-419"/>
          </a:p>
        </p:txBody>
      </p:sp>
      <p:sp>
        <p:nvSpPr>
          <p:cNvPr id="17" name="Freeform 17"/>
          <p:cNvSpPr/>
          <p:nvPr/>
        </p:nvSpPr>
        <p:spPr>
          <a:xfrm>
            <a:off x="1364940" y="-109871"/>
            <a:ext cx="2876852" cy="549217"/>
          </a:xfrm>
          <a:custGeom>
            <a:avLst/>
            <a:gdLst/>
            <a:ahLst/>
            <a:cxnLst/>
            <a:rect l="l" t="t" r="r" b="b"/>
            <a:pathLst>
              <a:path w="2876852" h="549217">
                <a:moveTo>
                  <a:pt x="0" y="0"/>
                </a:moveTo>
                <a:lnTo>
                  <a:pt x="2876852" y="0"/>
                </a:lnTo>
                <a:lnTo>
                  <a:pt x="2876852" y="549218"/>
                </a:lnTo>
                <a:lnTo>
                  <a:pt x="0" y="549218"/>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s-419"/>
          </a:p>
        </p:txBody>
      </p:sp>
      <p:sp>
        <p:nvSpPr>
          <p:cNvPr id="18" name="Freeform 18"/>
          <p:cNvSpPr/>
          <p:nvPr/>
        </p:nvSpPr>
        <p:spPr>
          <a:xfrm>
            <a:off x="14081141" y="10012391"/>
            <a:ext cx="2876852" cy="549217"/>
          </a:xfrm>
          <a:custGeom>
            <a:avLst/>
            <a:gdLst/>
            <a:ahLst/>
            <a:cxnLst/>
            <a:rect l="l" t="t" r="r" b="b"/>
            <a:pathLst>
              <a:path w="2876852" h="549217">
                <a:moveTo>
                  <a:pt x="0" y="0"/>
                </a:moveTo>
                <a:lnTo>
                  <a:pt x="2876852" y="0"/>
                </a:lnTo>
                <a:lnTo>
                  <a:pt x="2876852" y="549218"/>
                </a:lnTo>
                <a:lnTo>
                  <a:pt x="0" y="549218"/>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s-419"/>
          </a:p>
        </p:txBody>
      </p:sp>
      <p:sp>
        <p:nvSpPr>
          <p:cNvPr id="19" name="TextBox 19"/>
          <p:cNvSpPr txBox="1"/>
          <p:nvPr/>
        </p:nvSpPr>
        <p:spPr>
          <a:xfrm>
            <a:off x="8485285" y="5470467"/>
            <a:ext cx="2457961" cy="393950"/>
          </a:xfrm>
          <a:prstGeom prst="rect">
            <a:avLst/>
          </a:prstGeom>
        </p:spPr>
        <p:txBody>
          <a:bodyPr lIns="0" tIns="0" rIns="0" bIns="0" rtlCol="0" anchor="t">
            <a:spAutoFit/>
          </a:bodyPr>
          <a:lstStyle/>
          <a:p>
            <a:pPr marL="0" lvl="0" indent="0" algn="l">
              <a:lnSpc>
                <a:spcPts val="3256"/>
              </a:lnSpc>
              <a:spcBef>
                <a:spcPct val="0"/>
              </a:spcBef>
            </a:pPr>
            <a:r>
              <a:rPr lang="en-US" sz="2326" b="1" spc="97">
                <a:solidFill>
                  <a:srgbClr val="000000"/>
                </a:solidFill>
                <a:latin typeface="Montserrat Bold"/>
                <a:ea typeface="Montserrat Bold"/>
                <a:cs typeface="Montserrat Bold"/>
                <a:sym typeface="Montserrat Bold"/>
              </a:rPr>
              <a:t>Irma Lara </a:t>
            </a:r>
          </a:p>
        </p:txBody>
      </p:sp>
      <p:sp>
        <p:nvSpPr>
          <p:cNvPr id="20" name="TextBox 20"/>
          <p:cNvSpPr txBox="1"/>
          <p:nvPr/>
        </p:nvSpPr>
        <p:spPr>
          <a:xfrm>
            <a:off x="8892490" y="6682789"/>
            <a:ext cx="2553925" cy="273023"/>
          </a:xfrm>
          <a:prstGeom prst="rect">
            <a:avLst/>
          </a:prstGeom>
        </p:spPr>
        <p:txBody>
          <a:bodyPr lIns="0" tIns="0" rIns="0" bIns="0" rtlCol="0" anchor="t">
            <a:spAutoFit/>
          </a:bodyPr>
          <a:lstStyle/>
          <a:p>
            <a:pPr marL="0" lvl="0" indent="0" algn="l">
              <a:lnSpc>
                <a:spcPts val="2291"/>
              </a:lnSpc>
              <a:spcBef>
                <a:spcPct val="0"/>
              </a:spcBef>
            </a:pPr>
            <a:r>
              <a:rPr lang="en-US" sz="1636" spc="68" dirty="0">
                <a:solidFill>
                  <a:srgbClr val="000000"/>
                </a:solidFill>
                <a:latin typeface="Montserrat"/>
                <a:ea typeface="Montserrat"/>
                <a:cs typeface="Montserrat"/>
                <a:sym typeface="Montserrat"/>
              </a:rPr>
              <a:t>3 22 14 00</a:t>
            </a:r>
          </a:p>
        </p:txBody>
      </p:sp>
      <p:sp>
        <p:nvSpPr>
          <p:cNvPr id="21" name="TextBox 21"/>
          <p:cNvSpPr txBox="1"/>
          <p:nvPr/>
        </p:nvSpPr>
        <p:spPr>
          <a:xfrm>
            <a:off x="8728136" y="7266261"/>
            <a:ext cx="3000811" cy="387478"/>
          </a:xfrm>
          <a:prstGeom prst="rect">
            <a:avLst/>
          </a:prstGeom>
        </p:spPr>
        <p:txBody>
          <a:bodyPr lIns="0" tIns="0" rIns="0" bIns="0" rtlCol="0" anchor="t">
            <a:spAutoFit/>
          </a:bodyPr>
          <a:lstStyle/>
          <a:p>
            <a:pPr marL="0" lvl="0" indent="0" algn="l">
              <a:lnSpc>
                <a:spcPts val="1592"/>
              </a:lnSpc>
              <a:spcBef>
                <a:spcPct val="0"/>
              </a:spcBef>
            </a:pPr>
            <a:r>
              <a:rPr lang="en-US" sz="1137" u="sng" spc="47">
                <a:solidFill>
                  <a:srgbClr val="000000"/>
                </a:solidFill>
                <a:latin typeface="Montserrat"/>
                <a:ea typeface="Montserrat"/>
                <a:cs typeface="Montserrat"/>
                <a:sym typeface="Montserrat"/>
              </a:rPr>
              <a:t>https://mx.linkedin.com/in/irma-rosa-lara-hern%C3%A1ndez-84a49aab</a:t>
            </a:r>
          </a:p>
        </p:txBody>
      </p:sp>
      <p:sp>
        <p:nvSpPr>
          <p:cNvPr id="22" name="TextBox 22"/>
          <p:cNvSpPr txBox="1"/>
          <p:nvPr/>
        </p:nvSpPr>
        <p:spPr>
          <a:xfrm>
            <a:off x="8892490" y="6121166"/>
            <a:ext cx="2836457" cy="273023"/>
          </a:xfrm>
          <a:prstGeom prst="rect">
            <a:avLst/>
          </a:prstGeom>
        </p:spPr>
        <p:txBody>
          <a:bodyPr lIns="0" tIns="0" rIns="0" bIns="0" rtlCol="0" anchor="t">
            <a:spAutoFit/>
          </a:bodyPr>
          <a:lstStyle/>
          <a:p>
            <a:pPr marL="0" lvl="0" indent="0" algn="l">
              <a:lnSpc>
                <a:spcPts val="2291"/>
              </a:lnSpc>
              <a:spcBef>
                <a:spcPct val="0"/>
              </a:spcBef>
            </a:pPr>
            <a:r>
              <a:rPr lang="en-US" sz="1636" spc="68" dirty="0">
                <a:solidFill>
                  <a:srgbClr val="000000"/>
                </a:solidFill>
                <a:latin typeface="Montserrat"/>
                <a:ea typeface="Montserrat"/>
                <a:cs typeface="Montserrat"/>
                <a:sym typeface="Montserrat"/>
              </a:rPr>
              <a:t>irmalara@iem.org.mx</a:t>
            </a:r>
          </a:p>
        </p:txBody>
      </p:sp>
    </p:spTree>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1023</TotalTime>
  <Words>2088</Words>
  <Application>Microsoft Office PowerPoint</Application>
  <PresentationFormat>Personalizado</PresentationFormat>
  <Paragraphs>177</Paragraphs>
  <Slides>26</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26</vt:i4>
      </vt:variant>
    </vt:vector>
  </HeadingPairs>
  <TitlesOfParts>
    <vt:vector size="37" baseType="lpstr">
      <vt:lpstr>Century Gothic</vt:lpstr>
      <vt:lpstr>DM Sans</vt:lpstr>
      <vt:lpstr>DM Sans Bold</vt:lpstr>
      <vt:lpstr>Montserrat</vt:lpstr>
      <vt:lpstr>Open Sans Bold</vt:lpstr>
      <vt:lpstr>Arial</vt:lpstr>
      <vt:lpstr>Montserrat Bold</vt:lpstr>
      <vt:lpstr>Now Bold</vt:lpstr>
      <vt:lpstr>Pattanakarn Expanded</vt:lpstr>
      <vt:lpstr>Wingdings 3</vt:lpstr>
      <vt:lpstr>Sector</vt:lpstr>
      <vt:lpstr>Presentación de PowerPoint</vt:lpstr>
      <vt:lpstr>Presentación de PowerPoint</vt:lpstr>
      <vt:lpstr>Presentación de PowerPoint</vt:lpstr>
      <vt:lpstr>Presentación de PowerPoint</vt:lpstr>
      <vt:lpstr>Conceptos básicos    </vt:lpstr>
      <vt:lpstr>Conceptos básicos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proyecto de inteligencia artificial profesional tecnológico azul oscuro y aguamarina</dc:title>
  <dc:creator>Irma Rosa Lara Hernandez</dc:creator>
  <cp:lastModifiedBy>IEM</cp:lastModifiedBy>
  <cp:revision>16</cp:revision>
  <dcterms:created xsi:type="dcterms:W3CDTF">2006-08-16T00:00:00Z</dcterms:created>
  <dcterms:modified xsi:type="dcterms:W3CDTF">2025-03-14T17:25:27Z</dcterms:modified>
  <dc:identifier>DAGXfyYbTVw</dc:identifier>
</cp:coreProperties>
</file>