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0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nsparencia" initials="T" lastIdx="1" clrIdx="0">
    <p:extLst>
      <p:ext uri="{19B8F6BF-5375-455C-9EA6-DF929625EA0E}">
        <p15:presenceInfo xmlns:p15="http://schemas.microsoft.com/office/powerpoint/2012/main" userId="Transparenc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BF5A7-C878-738F-2A19-9A88CDC1F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119CDA-97F7-C3D5-8CA4-C4C07ACA4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46074A-6BAE-1B8C-E045-2D5CB9F58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92989F-7D85-CF60-A866-59DDF757D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49A213-118C-9D51-0247-97D750E2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609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D6B3D-E8D6-24CB-56DA-8A5C7254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B61250-4FEA-DCA1-2AF7-4BC01DC46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E9829C-364C-C407-C0C6-CE6EA672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A74686-8C6E-6C75-7F91-AA5515C84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434FD4-DCFC-4AA6-B6B7-082047626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56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4296A-ED53-819A-6341-D7580F34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CE2AD3-F42E-2E57-54E9-408E442A4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74E658-805C-B388-690C-9567C9801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04816F-A6AF-E4C0-9A34-01B605AF0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C28D6D-41FA-BBD4-9F7A-38824FDD1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97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541332-472F-E5DA-9087-69CC07832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9E704-89CB-6C8C-FC79-A6C94FAA4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BD29B8-8DBF-212C-1AD5-3F2DE3768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598BA6-703A-58E9-2D74-451348EB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3E4B8F-8254-0225-8885-A7FF6502C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59020C-073D-61D5-9B74-7AD901F0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76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75C6A-7BD7-276C-9051-A93E0590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43590C-16C9-6151-43D1-1D8FC3823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601D55-99FE-0B16-3F93-57A4CFEB6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930984F-A96B-E0FF-67C8-D587D82E4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3E6D84-FDE8-E4EA-1493-C2E7C29CFB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AB11EE-D66D-3CB6-1933-6E961664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9094F81-B6F3-004F-AF70-05601C106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0651AB-A6A1-10D2-579B-43ADB63E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99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2353F-2352-887C-E21D-0633D70D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56EB80-B5E4-2506-D222-D9E17E1D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849B3A-CBC6-B521-D64C-19BB99B8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667088-BA4B-716B-E3A9-CD229904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999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C049B7-B061-E5F4-8DFC-E0EF89B5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91433A1-749E-BB60-BFBE-53A5C147D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591179-D80B-4ECB-764B-8B6B64B6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738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3FC25-761F-347B-39BE-A4A90172F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388F50-EBCF-9372-7476-E68D96CD8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9432C0-D24B-12A0-2FD0-11118C2D7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B5791B-F47D-C58C-B6B3-7BA60705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7B44D8-215A-F103-948B-30A34EA6E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D58275-B941-A162-63F1-5B599774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4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22F06-9061-6A01-2C0D-10309EE0A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BBDC7F-267C-6215-CF7F-A483FC081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FE5EA3-CE37-5835-BDFF-15D4568C2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AD0464-4F30-595D-596F-90816A9A2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0B9CBD-8C9C-1159-0C19-FAB859AD0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00B8D2-B359-9114-DA04-E913AF02E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240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F4434-4451-36A5-1A89-2394E7B7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890CC7-DA7C-C5AA-57A3-C83F1146F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08F849-D895-F09B-C633-DEBF6C765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179812-7D58-3854-F7E2-DCD0C2DB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5FFB1-87D0-DCD5-1699-CD4E5B75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04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045497-75C8-0D8D-5CE9-B614A27797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6C2C9A-AD93-ECC8-4A91-35851E2F1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0934D3-1D06-4751-5533-9E57CB39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89E9B1-74E3-B63E-3623-B513188A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992D1-D983-8E1E-F5CF-DEE69F02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548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B2E7FC-EE02-4D4F-23D4-0309997D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FF2CDD-9FBE-B4AE-5D95-4B8653054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0D56C2-BCED-D0D3-2A02-A51877967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F7254-C8C5-4177-87CC-4F27F69E932A}" type="datetimeFigureOut">
              <a:rPr lang="es-MX" smtClean="0"/>
              <a:t>29/08/2024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BEFDBA-2515-4C3A-6EE3-483D36EFF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F38185-59EC-CCE5-2785-EE5851B1C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1A398-F597-4F66-9737-E5BE01AD9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38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496E0-734B-617E-38DB-5B1C28E44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899821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1D2EBD-64E1-5EC5-1E05-18956D53F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99821"/>
            <a:ext cx="12191998" cy="4958178"/>
          </a:xfrm>
        </p:spPr>
        <p:txBody>
          <a:bodyPr/>
          <a:lstStyle/>
          <a:p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OBLIGACIONES DE TRANSPARENCIA</a:t>
            </a:r>
          </a:p>
          <a:p>
            <a:pPr algn="l"/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Ejercicio 2024                                   Ejercicio 2023                          Ejercicio 2022</a:t>
            </a:r>
          </a:p>
          <a:p>
            <a:pPr algn="l"/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Primer Trimestre</a:t>
            </a:r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Primer Trimestre</a:t>
            </a:r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Tercer Trimestre</a:t>
            </a:r>
          </a:p>
          <a:p>
            <a:pPr algn="l"/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Segundo Trimestre</a:t>
            </a:r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Segundo Trimestre</a:t>
            </a:r>
          </a:p>
          <a:p>
            <a:pPr algn="l"/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Tercer Trimestre</a:t>
            </a:r>
          </a:p>
          <a:p>
            <a:pPr algn="l"/>
            <a:r>
              <a:rPr lang="es-MX" sz="1600" dirty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</a:t>
            </a:r>
            <a:r>
              <a:rPr lang="es-MX" sz="1600" u="sng" dirty="0">
                <a:solidFill>
                  <a:schemeClr val="accent6">
                    <a:lumMod val="75000"/>
                  </a:schemeClr>
                </a:solidFill>
              </a:rPr>
              <a:t>Cuarto Trimestre</a:t>
            </a:r>
            <a:endParaRPr lang="es-MX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CCC071-A8DB-3B25-44E7-1986CF872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1999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697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BBDF9-3248-B158-E2F4-47C069F1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B20E24-A68D-15FE-983F-DCD9D3483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9821"/>
            <a:ext cx="12192000" cy="4958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2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TERCER TRIMESTRE 2022</a:t>
            </a:r>
          </a:p>
          <a:p>
            <a:pPr marL="0" indent="0" algn="ctr">
              <a:buNone/>
            </a:pPr>
            <a:r>
              <a:rPr lang="es-MX" sz="22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Art. 35 de la Ley Estatal de Transparencia</a:t>
            </a:r>
          </a:p>
          <a:p>
            <a:pPr marL="0" indent="0" algn="ctr">
              <a:buNone/>
            </a:pPr>
            <a:r>
              <a:rPr lang="es-MX" sz="22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Obligaciones Comunes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E03C45-659C-A733-B854-ADA82D073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1999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8133A34-52BA-53A1-E129-2ACA115D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30641"/>
              </p:ext>
            </p:extLst>
          </p:nvPr>
        </p:nvGraphicFramePr>
        <p:xfrm>
          <a:off x="0" y="3142695"/>
          <a:ext cx="12192000" cy="371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2045633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21531383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53981263"/>
                    </a:ext>
                  </a:extLst>
                </a:gridCol>
              </a:tblGrid>
              <a:tr h="1857652">
                <a:tc>
                  <a:txBody>
                    <a:bodyPr/>
                    <a:lstStyle/>
                    <a:p>
                      <a:pPr algn="just"/>
                      <a:r>
                        <a:rPr lang="es-MX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I Normatividad aplicable.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II.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 estructura orgánica completa.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Estructura orgánica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II. b. Organigrama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III. Las facultades de cada Área.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76937"/>
                  </a:ext>
                </a:extLst>
              </a:tr>
              <a:tr h="1857652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V.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Los indicadores relacionados con temas de interés público o trascendencia social que conforme a sus funciones, deban establecer.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los seis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VI.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Los indicadores que permitan rendir cuenta de sus objetivos y resultados.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los seis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VII.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directorio de todos los servidores públicos, a partir del nivel de jefe de departamento o su equivalente, o de menor nivel, cuando se brinde atención al público.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80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33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44A7F-79D5-62C7-27F5-5B38E358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308FF1-F60C-578B-FE93-0D330E56C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99820"/>
            <a:ext cx="12191999" cy="49581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900" dirty="0"/>
              <a:t>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823A2B-6503-D0C5-D7FD-0A789F1316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F8A7A42-45B9-7E13-551C-49675CE47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483512"/>
              </p:ext>
            </p:extLst>
          </p:nvPr>
        </p:nvGraphicFramePr>
        <p:xfrm>
          <a:off x="0" y="1899820"/>
          <a:ext cx="12192000" cy="49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2007886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580560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42161148"/>
                    </a:ext>
                  </a:extLst>
                </a:gridCol>
              </a:tblGrid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VIII. La remuneración bruta y neta de todos los Servidores Públicos.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VIII. a. Remuneraciones brutas y netas de todas las personas servidoras públicas de base y de confianza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VIII. b. Tabulador de sueldos y salarios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IX. Los gastos de representación y viáticos, así como el objeto e informe de comisión correspondiente.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X. El número total de las plazas y del personal de base y confianza, especificando el total de las vacantes, por nivel de puesto, para cada unidad administrativa.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 a. Plazas vacantes y ocupadas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 b. Total de plazas vacantes y ocupadas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841215"/>
                  </a:ext>
                </a:extLst>
              </a:tr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contrataciones de servicios profesionales por honorarios, señalando los nombres de los prestadores de servicios, los servicios contratados, el monto de los honorarios y el periodo de contratación.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información en Versión Pública de las declaraciones patrimoniales, de los Servidores Públicos que así lo determinen, en los sistemas habilitados para ello de acuerdo a la normatividad aplicable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XIII.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domicilio de la Unidad de Transparencia, además de la dirección electrónica donde podrán recibirse las solicitudes para obtener la información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05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753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F6873-994F-C2CC-641A-871F1B65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765742F-C3FB-49EB-16DB-A557B2F64B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858600"/>
              </p:ext>
            </p:extLst>
          </p:nvPr>
        </p:nvGraphicFramePr>
        <p:xfrm>
          <a:off x="0" y="1899821"/>
          <a:ext cx="12192000" cy="5313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437333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315138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11061058"/>
                    </a:ext>
                  </a:extLst>
                </a:gridCol>
              </a:tblGrid>
              <a:tr h="247908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XIV.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convocatorias a concursos para ocupar cargos públicos y los resultados de los mismos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 y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XV. La información de los programas de subsidios, estímulos y apoyos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XV. a. Programas sociales desarrollados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XV. b. Padrón de personas beneficiarias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XVI. Las condiciones generales de trabajo, contratos o convenios que regulen las relaciones laborales del personal de base o de confianza.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XVI. a. Normatividad laboral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XVI. b. Recursos públicos entregados a sindicatos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en cuanto a la normatividad, la información vigente; respecto a los recursos entregados a sindicatos, información del ejercicio en curso y la correspondiente a los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842900"/>
                  </a:ext>
                </a:extLst>
              </a:tr>
              <a:tr h="247908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XVII.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información curricular desde el nivel de jefe de departamento o equivalente, hasta el titular del sujeto obligado, así como, en su caso, las sanciones administrativas de que haya sido objeto.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XVIII.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listado de servidores públicos con sanciones administrativas definitivas, especificando la causa de sanción y la disposición.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 Respecto de los(as) servidores(as) públicos(as) que hayan sido sancionados y permanezcan en el sujeto obligado al momento de la actualización de información, se conservará la información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XIX.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servicios que ofrecen señalando los requisitos para acceder a ellos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739245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E332D32-DFFA-5061-2C1F-A3B0A9687C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776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5EB9B-3932-27F6-E273-9C0F85A7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39819FA8-8B7E-3FF6-A3C5-0DD96DED05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5315347"/>
              </p:ext>
            </p:extLst>
          </p:nvPr>
        </p:nvGraphicFramePr>
        <p:xfrm>
          <a:off x="0" y="1899820"/>
          <a:ext cx="12192000" cy="49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6639126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1964143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87707845"/>
                    </a:ext>
                  </a:extLst>
                </a:gridCol>
              </a:tblGrid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trámites, requisitos y formatos que ofrecen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XXI. La información financiera sobre el presupuesto asignado, así como los informes del ejercicio trimestral del gasto.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XXI. b. Ejercicio de los egresos presupuestarios.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seis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información relativa a la deuda pública, en términos de la normatividad aplicable.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</a:t>
                      </a:r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del ejercicio en curso y la correspondiente a seis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82163"/>
                  </a:ext>
                </a:extLst>
              </a:tr>
              <a:tr h="2479090">
                <a:tc gridSpan="3"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XXIII. Los montos destinados a gastos relativos a comunicación social y publicidad oficial desglosada por tipo de medio, proveedores, número de contrato y concepto o campaña.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XXIII. b. Erogación de recursos por contratación de servicios de impresión, difusión y publicidad.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XXIII. c. Utilización de los Tiempos Oficiales: tiempo de Estado y tiempo fiscal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XXIII. d. Mensaje e hipervínculo a la información relacionada con los Tiempos Oficiales.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Vigente respecto a los mensajes e hipervínculo. Información del ejercicio en curso y la correspondiente a dos ejercicios anteriores, respecto de las erogaciones por contratación de servicios de impresión, difusión y publicidad.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17834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D462AB53-123D-2DE9-B3B7-B54BA79547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1352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0DB979-119A-E441-EFCE-D5C608C23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A68727-66D1-0FDE-8DE5-50BF93811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9821"/>
            <a:ext cx="12192000" cy="49581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000" dirty="0"/>
              <a:t>                                 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FFA88A-923B-7D82-9419-4C41B5F01B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EB27A3F-35CF-2A1D-4EA4-44D427F71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263132"/>
              </p:ext>
            </p:extLst>
          </p:nvPr>
        </p:nvGraphicFramePr>
        <p:xfrm>
          <a:off x="-1" y="1899819"/>
          <a:ext cx="12192000" cy="49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7319635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478756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82215700"/>
                    </a:ext>
                  </a:extLst>
                </a:gridCol>
              </a:tblGrid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XXIV.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informes de resultados de las auditorías al ejercicio presupuestal de cada sujeto obligado que se realicen, y, en su caso, las aclaraciones que correspondan.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generada en el ejercicio en curso y la correspondiente a los tres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XXVI. Los montos, criterios, convocatorias y listado de personas físicas o morales a quienes, por cualquier motivo, se les asigne o permita usar recursos públicos.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XXVII.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concesiones, contratos, convenios, permisos, licencias o autorizaciones otorgados.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264743"/>
                  </a:ext>
                </a:extLst>
              </a:tr>
              <a:tr h="2479090">
                <a:tc gridSpan="3"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XXVIII. La información sobre los resultados sobre procedimientos de adjudicación directa, invitación restringida y licitación de cualquier naturaleza, incluyendo la Versión Pública del Expediente respectivo y de los contratos celebrados.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XXVIII. a. Resultados de procedimientos de licitación pública e invitación restringida realizados.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XXVIII. b. Resultados de procedimientos de adjudicación directa realizados.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vigente, es decir, los instrumentos jurídicos vigentes, contratos y convenios, aun cuando éstos sean de ejercicios anteriores; la generada en 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342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706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99DE8-347D-8C45-F015-5D095EE7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0249471D-40A5-25F1-0D7E-A634919E34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142485"/>
              </p:ext>
            </p:extLst>
          </p:nvPr>
        </p:nvGraphicFramePr>
        <p:xfrm>
          <a:off x="0" y="1899821"/>
          <a:ext cx="12192000" cy="5130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5468786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2803180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26648889"/>
                    </a:ext>
                  </a:extLst>
                </a:gridCol>
              </a:tblGrid>
              <a:tr h="247908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XXIX.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informes que por disposición legal generen los sujetos obligados.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estadísticas que generen en cumplimiento de sus facultades, competencias o funciones con la mayor desagregación posible.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generada en el ejercicio en curso y la correspondiente a los últimos seis ejercicios.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XXXI. Informe de avances programáticos o presupuestales, balances generales y su estado financiero.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XXXI. a. Gasto por Capítulo, Concepto y Partida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XXXI. b. Informes financieros contables, presupuestales y programáticos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los últimos seis ejercicios.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210439"/>
                  </a:ext>
                </a:extLst>
              </a:tr>
              <a:tr h="247908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Padrón de proveedores y contratistas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inmediato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XXXIII.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convenios de coordinación de concertación con los sectores social y privado.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curso, la correspondiente al ejercicio anterior y los instrumentos jurídicos vigentes aun cuando éstos sean de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275142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5D8CAA4-E9C2-9F5E-BA43-D2E746B1DA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139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5D020-223F-4510-F9C5-2C82D82A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55F24F-375C-34F1-3A3B-0DAFF1538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99820"/>
            <a:ext cx="12191999" cy="49581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900" dirty="0"/>
              <a:t>               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00448A-FB19-1983-4D8F-ACC91A2965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8F64EBD-EEB2-2048-138E-1D5655C1E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864367"/>
              </p:ext>
            </p:extLst>
          </p:nvPr>
        </p:nvGraphicFramePr>
        <p:xfrm>
          <a:off x="0" y="1899820"/>
          <a:ext cx="12192000" cy="49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1427801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4052184218"/>
                    </a:ext>
                  </a:extLst>
                </a:gridCol>
              </a:tblGrid>
              <a:tr h="495818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XXXV. Las recomendaciones emitidas por los órganos públicos del Estado Mexicano u organismos internacionales garantes de los derechos humanos.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XXXV. a. Recomendaciones emitidas por la Comisión Nacional de Derechos Humanos u organismo público de derechos humanos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Casos especiales emitidos por la CNDH u otros organismos de protección de derechos humanos.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XXXV. c.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Recomendaciones emitidas por Organismos internacionales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 </a:t>
                      </a:r>
                    </a:p>
                    <a:p>
                      <a:pPr algn="just"/>
                      <a:endParaRPr lang="es-E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 caso de que el sujeto obligado haya recibido recomendación y/o sentencia conservará la información generada en el ejercicio en curso a partir de que le haya sido notificada. Una vez concluido el seguimiento de la recomendación y/o sentencia, conservar la información durante dos ejercicios.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XXXVI.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resoluciones y laudos que se emitan en procesos o procedimientos seguidos en forma de juicio.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MX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24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13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3ADDD-8C89-4500-E59D-B8079E82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4FEE5881-D99B-85BB-79AC-E2417B4538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939690"/>
              </p:ext>
            </p:extLst>
          </p:nvPr>
        </p:nvGraphicFramePr>
        <p:xfrm>
          <a:off x="0" y="1899819"/>
          <a:ext cx="12192000" cy="4958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87251896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551510679"/>
                    </a:ext>
                  </a:extLst>
                </a:gridCol>
              </a:tblGrid>
              <a:tr h="495817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XXXVII. Los mecanismos de participación ciudadana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XXXVII.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Mecanismos de participación ciudadana.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XXXVII.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Resultado de los mecanismos de participación ciudadana.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XXXVIII. Los programas que ofrecen, incluyendo información sobre la población, objetivo y destino, así como los trámites, tiempos de respuesta, requisitos y formatos para acceder a los mismos.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XXXVIII.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Programas que ofrecen.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XXXVIII.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Trámites para acceder a programas que ofrecen.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los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21158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6B86139-B304-38BC-A877-673FBE54D8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312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3ADDD-8C89-4500-E59D-B8079E82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F7FB9E3-ADE7-C102-B5A7-30BA968BD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5476912"/>
              </p:ext>
            </p:extLst>
          </p:nvPr>
        </p:nvGraphicFramePr>
        <p:xfrm>
          <a:off x="0" y="1899820"/>
          <a:ext cx="12192000" cy="4958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3951244324"/>
                    </a:ext>
                  </a:extLst>
                </a:gridCol>
              </a:tblGrid>
              <a:tr h="4958179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XXXIX. Las actas y resoluciones del Comité de Transparencia de los sujetos obligados.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XXXIX.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Resoluciones en materia de acceso a la información del Comité de Transparencia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XXXIX.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Resoluciones de las acciones y políticas del Comité de Transparencia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XXXIX. c.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Integrantes del Comité de Transparencia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XXXIX. d.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Calendario de sesiones y actas del Comité de Transparencia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semestral, respecto de las sesiones y resoluciones.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calendario de las sesiones a celebrar, se publicará en el primer trimestre de cada año y se actualizará trimestralmente con los hipervínculos a las actas de las sesiones y la información de las sesiones extraordinarias que, en su caso, se celebren.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Respecto a los integrantes del Comité de transparencia, se actualizará trimestralmente la información correspondiente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Respecto de los integrantes del Comité de Transparencia,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380471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6B86139-B304-38BC-A877-673FBE54D8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8223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3ADDD-8C89-4500-E59D-B8079E82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065DB791-C0A3-FDCF-5EE0-B13B78FFA6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351299"/>
              </p:ext>
            </p:extLst>
          </p:nvPr>
        </p:nvGraphicFramePr>
        <p:xfrm>
          <a:off x="0" y="1899821"/>
          <a:ext cx="12192000" cy="49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8137637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0967960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92747733"/>
                    </a:ext>
                  </a:extLst>
                </a:gridCol>
              </a:tblGrid>
              <a:tr h="4958178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XLI.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estudios financiados con recursos públicos.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XLII. El listado de jubilados y pensionados y el monto que reciben.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XLII. a. Hipervínculo al listado de pensionados y jubilados.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XLII. b. Listado de jubilados(as) y pensionados(as) y el monto que reciben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Respecto de los sujetos obligados que no son instituciones de seguridad social, se conservará información vigente. 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 cuanto a las instituciones de seguridad social o que pagan jubilaciones o pensiones de forma directa a sus trabajadores,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XLIII. Los ingresos recibidos por cualquier concepto señalando el nombre de los responsables de recibirlos, administrarlos y ejercerlos, así como su destino, indicando el destino de cada uno de ellos.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XLIII.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Ingresos recibidos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XLIII.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recibir, administrar y ejercer los ingresos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dos ejercicios anteriores.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497713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6B86139-B304-38BC-A877-673FBE54D8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8531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83EFF-81F6-F639-0C7C-7C051339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9F79278B-F1FA-638F-7986-AD94466F05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665382"/>
              </p:ext>
            </p:extLst>
          </p:nvPr>
        </p:nvGraphicFramePr>
        <p:xfrm>
          <a:off x="0" y="1899821"/>
          <a:ext cx="12192000" cy="49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8222496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475064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48039448"/>
                    </a:ext>
                  </a:extLst>
                </a:gridCol>
              </a:tblGrid>
              <a:tr h="4958178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XLVI. Las actas de sesiones ordinarias y extraordinarias, así como las opiniones y recomendaciones que emitan, en su caso, los consejos consultivos.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XLVI.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Actas del Consejo Consultivo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XLVI.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Opiniones y recomendaciones del Consejo Consultivo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que se genere en 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XLVII. Para efectos estadísticos, el listado de solicitudes a las empresas concesionarias de telecomunicaciones y proveedores de servicios o aplicaciones de Internet para la intervención de comunicaciones privadas, el acceso al registro de comunicaciones y la localización geográfica en tiempo real de equipos de comunicación, que contenga exclusivamente el objeto, el alcance temporal y los fundamentos legales del requerimiento, así como, en su caso, la mención de que cuenta con la autorización judicial correspondiente.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APLICA.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Fracc. XLVIII. Cualquier otra información que sea de utilidad o se considere relevante, además de la que, con base en la información estadística, responda a las preguntas hechas con más frecuencia por el público.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XLVIII. a.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de interés público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XLVIII. b.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Preguntas frecuentes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XLVIII. c.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Transparencia proactiva.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vigente.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1842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DB33D78A-A6C7-08EB-C95B-18D401BEB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9896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7027F-7757-BC73-41D8-0B62801E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DD367A-5588-687F-207E-3A96CE067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9821"/>
            <a:ext cx="12192000" cy="4958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4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TERCER TRIMESTRE 2022</a:t>
            </a:r>
          </a:p>
          <a:p>
            <a:pPr marL="0" indent="0" algn="ctr">
              <a:buNone/>
            </a:pPr>
            <a:r>
              <a:rPr lang="es-MX" sz="24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Art. 39 Fracc. IV de la Ley Estatal de Transparencia</a:t>
            </a:r>
          </a:p>
          <a:p>
            <a:pPr marL="0" indent="0" algn="ctr">
              <a:buNone/>
            </a:pPr>
            <a:r>
              <a:rPr lang="es-MX" sz="2400" b="1" spc="50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Obligaciones Especificas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C180FD-9CC5-DD43-E656-C48899FC6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274A2D4-EF07-2972-A483-56BF2325A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799489"/>
              </p:ext>
            </p:extLst>
          </p:nvPr>
        </p:nvGraphicFramePr>
        <p:xfrm>
          <a:off x="1" y="3204839"/>
          <a:ext cx="12192000" cy="365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2791673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314806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84375245"/>
                    </a:ext>
                  </a:extLst>
                </a:gridCol>
              </a:tblGrid>
              <a:tr h="1826580">
                <a:tc>
                  <a:txBody>
                    <a:bodyPr/>
                    <a:lstStyle/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a).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acuerdos, edictos, resoluciones, información de estrados, y en general toda información emitida por la Presidencia y su Pleno.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b).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acuerdos, edictos, resoluciones e información de estrados, emitidos por el Pleno que la ley determine.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c).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origen, destino y aplicación de los montos presupuestales asignados.</a:t>
                      </a:r>
                    </a:p>
                    <a:p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373886"/>
                  </a:ext>
                </a:extLst>
              </a:tr>
              <a:tr h="182658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d).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Lista de asistencia y orden del día de las sesiones del Pleno.</a:t>
                      </a:r>
                    </a:p>
                    <a:p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MX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</a:t>
                      </a:r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e). </a:t>
                      </a:r>
                      <a:r>
                        <a:rPr lang="es-ES" sz="1200" b="1" u="sng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Resoluciones y expedientes judiciales y administrativos resueltos que hayan causado ejecutoria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</a:t>
                      </a:r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f).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información que sea de utilidad para conocer su desempeño.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969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77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EC0F1-13A7-E042-91FD-733E7C608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9715B4A2-2C14-511E-B4D0-2F4429B83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916680"/>
              </p:ext>
            </p:extLst>
          </p:nvPr>
        </p:nvGraphicFramePr>
        <p:xfrm>
          <a:off x="0" y="1899820"/>
          <a:ext cx="12192000" cy="49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5907870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348789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97552961"/>
                    </a:ext>
                  </a:extLst>
                </a:gridCol>
              </a:tblGrid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g).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Convenios de coordinación con la Federación, Estados y Municipios; y de concertación con los sectores social y privado.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inmediato anterior.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h).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estadísticas correspondientes a cuando menos los últimos tres años, donde se señale cuando menos el número de asuntos ingresados y resueltos, así como los porcentajes de asuntos en trámite según las clasificaciones por tipo de asunto.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 los últimos tres años.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i).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versiones públicas de las sentencias que sean de interés público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89718"/>
                  </a:ext>
                </a:extLst>
              </a:tr>
              <a:tr h="2479090">
                <a:tc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j). </a:t>
                      </a:r>
                      <a:r>
                        <a:rPr lang="es-ES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Las versiones estenográficas de las sesiones públicas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curso.</a:t>
                      </a:r>
                      <a:endParaRPr lang="es-MX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k). </a:t>
                      </a:r>
                      <a:r>
                        <a:rPr lang="es-ES" sz="1200" b="1" u="sng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relacionada con los procesos por medio de los cuales fueron designados los magistrados.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actualización: trimestral.</a:t>
                      </a:r>
                    </a:p>
                    <a:p>
                      <a:pPr algn="just"/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Periodo de conservación: Información del ejercicio en curso y la correspondiente al ejercicio anterior.</a:t>
                      </a:r>
                      <a:endParaRPr lang="es-MX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050401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982BC25F-41C7-AC9C-08BB-96668AF0CE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3" b="61376"/>
          <a:stretch/>
        </p:blipFill>
        <p:spPr bwMode="auto">
          <a:xfrm>
            <a:off x="0" y="1"/>
            <a:ext cx="12192000" cy="189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2393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3059</Words>
  <Application>Microsoft Office PowerPoint</Application>
  <PresentationFormat>Panorámica</PresentationFormat>
  <Paragraphs>364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Transparencia</dc:creator>
  <cp:lastModifiedBy>Transparencia</cp:lastModifiedBy>
  <cp:revision>186</cp:revision>
  <dcterms:created xsi:type="dcterms:W3CDTF">2024-05-08T17:02:18Z</dcterms:created>
  <dcterms:modified xsi:type="dcterms:W3CDTF">2024-08-29T21:04:24Z</dcterms:modified>
</cp:coreProperties>
</file>